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300" r:id="rId2"/>
    <p:sldId id="297" r:id="rId3"/>
    <p:sldId id="291" r:id="rId4"/>
    <p:sldId id="305" r:id="rId5"/>
    <p:sldId id="313" r:id="rId6"/>
    <p:sldId id="314" r:id="rId7"/>
    <p:sldId id="315" r:id="rId8"/>
    <p:sldId id="312" r:id="rId9"/>
    <p:sldId id="301" r:id="rId10"/>
    <p:sldId id="311" r:id="rId11"/>
    <p:sldId id="303" r:id="rId12"/>
    <p:sldId id="304" r:id="rId13"/>
    <p:sldId id="310" r:id="rId14"/>
    <p:sldId id="26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607D"/>
    <a:srgbClr val="5B91B7"/>
    <a:srgbClr val="0D445E"/>
    <a:srgbClr val="FFFFFF"/>
    <a:srgbClr val="FF9900"/>
    <a:srgbClr val="CC0099"/>
    <a:srgbClr val="FF0066"/>
    <a:srgbClr val="66FF33"/>
    <a:srgbClr val="00F26D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0830D-F9DD-4B8B-80D5-58F9137A764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B871D-2B69-4D28-B1B0-FF6B437E0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691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3BC9B-41EF-4217-8649-24F4B929D3A1}" type="datetime1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1DFE5-92C8-4D2F-8310-B4FF1F636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1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24C50-DC72-493F-A464-B37B8FA7071B}" type="datetime1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64FC5-62C6-4223-B832-FA8BF59DC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5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4AE27-D3DF-4302-8C29-312915974A1E}" type="datetime1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0C438-27F3-4E21-90D2-2C3BE636A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9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323A9-D8B7-45B9-BAE8-9D3C59A4605E}" type="datetime1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240C1-62D6-404C-977B-FD07096D0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13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394FA-30B5-46C1-A74C-774AE9AD523C}" type="datetime1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943A5-37A3-4F0D-8B1A-5ADA22C84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09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6D03E-0A43-4DF8-BCD2-C0269E42554A}" type="datetime1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92D3F-B7BC-4A60-9AD9-8BAC2766F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99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31CBB-214A-4E50-97F5-1B404D169B66}" type="datetime1">
              <a:rPr lang="ru-RU" smtClean="0"/>
              <a:t>06.02.2020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888FE-4810-4E1D-9BD2-13A049CFE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62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94E13-7328-4233-9C8B-50EC85CB83A3}" type="datetime1">
              <a:rPr lang="ru-RU" smtClean="0"/>
              <a:t>06.02.2020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A166B-9D81-4678-BD5A-7473BD807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121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1285E-567A-494B-8074-029E34E57B48}" type="datetime1">
              <a:rPr lang="ru-RU" smtClean="0"/>
              <a:t>06.02.2020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84948-64F4-4BDB-88B7-8C518CC0F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7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64196-8286-4B04-819F-03F7D312BCC4}" type="datetime1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C7BFF-0D3E-492E-9B36-2E390D9E3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34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CCD3F-B11F-43A9-8ED8-4FA999AE28EF}" type="datetime1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A20F8-71BA-4266-A740-DECE76495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7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0D4F61-A6CE-4F70-852C-B2A02203D510}" type="datetime1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C05AC3-60CA-423E-A016-947BBEBB7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5.jpe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12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Relationship Id="rId1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1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5" Type="http://schemas.openxmlformats.org/officeDocument/2006/relationships/image" Target="../media/image40.png"/><Relationship Id="rId10" Type="http://schemas.openxmlformats.org/officeDocument/2006/relationships/image" Target="../media/image22.png"/><Relationship Id="rId19" Type="http://schemas.openxmlformats.org/officeDocument/2006/relationships/image" Target="../media/image44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Relationship Id="rId1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6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5" Type="http://schemas.openxmlformats.org/officeDocument/2006/relationships/hyperlink" Target="http://www.pina.su/" TargetMode="External"/><Relationship Id="rId10" Type="http://schemas.openxmlformats.org/officeDocument/2006/relationships/image" Target="../media/image21.png"/><Relationship Id="rId4" Type="http://schemas.openxmlformats.org/officeDocument/2006/relationships/hyperlink" Target="mailto:info@pina.su" TargetMode="External"/><Relationship Id="rId9" Type="http://schemas.openxmlformats.org/officeDocument/2006/relationships/image" Target="../media/image20.png"/><Relationship Id="rId1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image" Target="../media/image26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1.jpe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12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5" Type="http://schemas.openxmlformats.org/officeDocument/2006/relationships/image" Target="../media/image33.jpe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Relationship Id="rId1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5.jpe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12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Relationship Id="rId1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793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425450" y="1087438"/>
            <a:ext cx="8459788" cy="1303337"/>
          </a:xfrm>
        </p:spPr>
        <p:txBody>
          <a:bodyPr/>
          <a:lstStyle/>
          <a:p>
            <a:pPr eaLnBrk="1" hangingPunct="1"/>
            <a:r>
              <a:rPr lang="ru-RU" sz="3800" dirty="0" smtClean="0"/>
              <a:t>Сенсорные интерактивные видеостенды и технологии </a:t>
            </a:r>
            <a:r>
              <a:rPr lang="en-US" sz="3800" dirty="0" smtClean="0"/>
              <a:t>PINA</a:t>
            </a:r>
            <a:endParaRPr lang="ru-RU" sz="38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5450" y="2881312"/>
            <a:ext cx="8459788" cy="555625"/>
          </a:xfrm>
        </p:spPr>
        <p:txBody>
          <a:bodyPr rtlCol="0" anchor="ctr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+mj-lt"/>
              </a:rPr>
              <a:t>Предложение для ТЦ «</a:t>
            </a:r>
            <a:r>
              <a:rPr lang="ru-RU" dirty="0" err="1" smtClean="0">
                <a:latin typeface="+mj-lt"/>
              </a:rPr>
              <a:t>Мегаторг</a:t>
            </a:r>
            <a:r>
              <a:rPr lang="ru-RU" dirty="0" smtClean="0">
                <a:latin typeface="+mj-lt"/>
              </a:rPr>
              <a:t>»</a:t>
            </a:r>
          </a:p>
        </p:txBody>
      </p:sp>
      <p:pic>
        <p:nvPicPr>
          <p:cNvPr id="2053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6" y="204788"/>
            <a:ext cx="2108200" cy="81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06400" y="2422525"/>
            <a:ext cx="84788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/>
          <p:nvPr/>
        </p:nvSpPr>
        <p:spPr>
          <a:xfrm>
            <a:off x="425450" y="5357813"/>
            <a:ext cx="2703513" cy="1260475"/>
          </a:xfrm>
          <a:prstGeom prst="rect">
            <a:avLst/>
          </a:prstGeom>
          <a:solidFill>
            <a:srgbClr val="2C60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ru-RU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Сенсорный экран</a:t>
            </a:r>
            <a:endParaRPr lang="en-US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3309938" y="3917950"/>
            <a:ext cx="1260475" cy="1260475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ru-RU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Баннеры</a:t>
            </a:r>
            <a:endParaRPr lang="en-US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7624763" y="5357813"/>
            <a:ext cx="1260475" cy="12604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ru-RU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Акции</a:t>
            </a:r>
            <a:endParaRPr lang="en-US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" name="Rectangle 8"/>
          <p:cNvSpPr/>
          <p:nvPr/>
        </p:nvSpPr>
        <p:spPr>
          <a:xfrm>
            <a:off x="4748213" y="5357813"/>
            <a:ext cx="1258887" cy="126047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ru-RU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Карты</a:t>
            </a:r>
            <a:endParaRPr lang="en-US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5" name="Rectangle 9"/>
          <p:cNvSpPr/>
          <p:nvPr/>
        </p:nvSpPr>
        <p:spPr>
          <a:xfrm>
            <a:off x="6183313" y="5346700"/>
            <a:ext cx="1260475" cy="1260475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ru-RU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Масштаб</a:t>
            </a:r>
            <a:endParaRPr lang="en-US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060" name="Рисунок 1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5671" r="14815" b="14064"/>
          <a:stretch>
            <a:fillRect/>
          </a:stretch>
        </p:blipFill>
        <p:spPr bwMode="auto">
          <a:xfrm>
            <a:off x="1471613" y="5670550"/>
            <a:ext cx="61118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3957638"/>
            <a:ext cx="82073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55276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5527675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6"/>
          <p:cNvSpPr/>
          <p:nvPr/>
        </p:nvSpPr>
        <p:spPr>
          <a:xfrm>
            <a:off x="7618413" y="3921125"/>
            <a:ext cx="1260475" cy="1260475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ru-RU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Звук</a:t>
            </a:r>
            <a:endParaRPr lang="en-US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Rectangle 7"/>
          <p:cNvSpPr/>
          <p:nvPr/>
        </p:nvSpPr>
        <p:spPr>
          <a:xfrm>
            <a:off x="415925" y="3921125"/>
            <a:ext cx="2705100" cy="12604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ru-RU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Видео</a:t>
            </a:r>
            <a:endParaRPr lang="en-US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3" name="Rectangle 8"/>
          <p:cNvSpPr/>
          <p:nvPr/>
        </p:nvSpPr>
        <p:spPr>
          <a:xfrm>
            <a:off x="4741863" y="3921125"/>
            <a:ext cx="2701925" cy="1260475"/>
          </a:xfrm>
          <a:prstGeom prst="rect">
            <a:avLst/>
          </a:prstGeom>
          <a:gradFill>
            <a:gsLst>
              <a:gs pos="0">
                <a:srgbClr val="B31430"/>
              </a:gs>
              <a:gs pos="100000">
                <a:srgbClr val="C9153B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ru-RU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Навигация</a:t>
            </a:r>
            <a:endParaRPr lang="en-US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06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4089400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8"/>
          <p:cNvSpPr/>
          <p:nvPr/>
        </p:nvSpPr>
        <p:spPr>
          <a:xfrm>
            <a:off x="3300413" y="5346700"/>
            <a:ext cx="1258887" cy="12604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Интернет</a:t>
            </a:r>
            <a:endParaRPr lang="en-US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069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55276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41132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4089400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Рисунок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55276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://ox-r.ru/images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 bwMode="auto">
          <a:xfrm>
            <a:off x="3429000" y="183033"/>
            <a:ext cx="5449888" cy="38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PINA® </a:t>
            </a:r>
            <a:r>
              <a:rPr lang="en-US" b="1" dirty="0"/>
              <a:t>– Personal Interactive Navigation Assistants</a:t>
            </a:r>
            <a:r>
              <a:rPr lang="en-US" dirty="0" smtClean="0">
                <a:latin typeface="+mj-lt"/>
              </a:rPr>
              <a:t> </a:t>
            </a:r>
            <a:endParaRPr lang="ru-RU" dirty="0" smtClean="0">
              <a:latin typeface="+mj-lt"/>
            </a:endParaRPr>
          </a:p>
        </p:txBody>
      </p:sp>
      <p:pic>
        <p:nvPicPr>
          <p:cNvPr id="1026" name="Picture 2" descr="https://antijob.net/user_upload/567bd3d4a0b1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2747089"/>
            <a:ext cx="2071687" cy="85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72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240C1-62D6-404C-977B-FD07096D016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6" y="-598"/>
            <a:ext cx="9144000" cy="6858000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7850" y="463550"/>
            <a:ext cx="8416925" cy="887413"/>
          </a:xfrm>
        </p:spPr>
        <p:txBody>
          <a:bodyPr/>
          <a:lstStyle/>
          <a:p>
            <a:pPr algn="l" eaLnBrk="1" hangingPunct="1"/>
            <a:r>
              <a:rPr lang="ru-RU" dirty="0" smtClean="0"/>
              <a:t>Возможности программного обеспечения</a:t>
            </a: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15075"/>
            <a:ext cx="11652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/>
          <p:nvPr/>
        </p:nvSpPr>
        <p:spPr>
          <a:xfrm>
            <a:off x="8280400" y="90488"/>
            <a:ext cx="719138" cy="720725"/>
          </a:xfrm>
          <a:prstGeom prst="rect">
            <a:avLst/>
          </a:prstGeom>
          <a:solidFill>
            <a:srgbClr val="2C60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8280400" y="1685925"/>
            <a:ext cx="719138" cy="720725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8274050" y="890588"/>
            <a:ext cx="720725" cy="7207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10350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1936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88" y="1741488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/>
          <p:nvPr/>
        </p:nvSpPr>
        <p:spPr>
          <a:xfrm>
            <a:off x="8280400" y="2474913"/>
            <a:ext cx="720725" cy="71913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8280400" y="4060825"/>
            <a:ext cx="720725" cy="719138"/>
          </a:xfrm>
          <a:prstGeom prst="rect">
            <a:avLst/>
          </a:prstGeom>
          <a:gradFill>
            <a:gsLst>
              <a:gs pos="0">
                <a:srgbClr val="B31430"/>
              </a:gs>
              <a:gs pos="100000">
                <a:srgbClr val="C9153B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8275638" y="3265488"/>
            <a:ext cx="719137" cy="7207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Rectangle 5"/>
          <p:cNvSpPr/>
          <p:nvPr/>
        </p:nvSpPr>
        <p:spPr>
          <a:xfrm>
            <a:off x="8293100" y="5654675"/>
            <a:ext cx="720725" cy="71913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ectangle 7"/>
          <p:cNvSpPr/>
          <p:nvPr/>
        </p:nvSpPr>
        <p:spPr>
          <a:xfrm>
            <a:off x="8288338" y="4859338"/>
            <a:ext cx="720725" cy="719137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261937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34099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4203700"/>
            <a:ext cx="4333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949825"/>
            <a:ext cx="5413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5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5797550"/>
            <a:ext cx="433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Номер слайда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53B240C1-62D6-404C-977B-FD07096D016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90551" y="1831975"/>
            <a:ext cx="6896892" cy="3968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lvl="0" indent="-171450">
              <a:buFont typeface="Arial" pitchFamily="34" charset="0"/>
              <a:buChar char="•"/>
            </a:pPr>
            <a:r>
              <a:rPr lang="ru-RU" sz="1000" dirty="0"/>
              <a:t>Возможность настройки времени автоматического включения и выключения стойки навигации.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/>
              <a:t>Интерактивная навигация по ТЦ (цветовое зонирование схемы).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/>
              <a:t>Интерактивная схема (план-карта) 2</a:t>
            </a:r>
            <a:r>
              <a:rPr lang="en-US" sz="1000" dirty="0"/>
              <a:t>D </a:t>
            </a:r>
            <a:r>
              <a:rPr lang="ru-RU" sz="1000" dirty="0"/>
              <a:t>и 3</a:t>
            </a:r>
            <a:r>
              <a:rPr lang="en-US" sz="1000" dirty="0"/>
              <a:t>D </a:t>
            </a:r>
            <a:r>
              <a:rPr lang="ru-RU" sz="1000" dirty="0"/>
              <a:t>планировки.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 smtClean="0"/>
              <a:t>Построение и отображение динамичных и оптимальных маршрутов.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 smtClean="0"/>
              <a:t>Каталог </a:t>
            </a:r>
            <a:r>
              <a:rPr lang="ru-RU" sz="1000" dirty="0"/>
              <a:t>объектов и услуг (система умного и быстрого поиска по названию, ключевым словам).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 err="1"/>
              <a:t>Мультиязычный</a:t>
            </a:r>
            <a:r>
              <a:rPr lang="ru-RU" sz="1000" dirty="0"/>
              <a:t> интерфейс (русский, английский).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/>
              <a:t>Показ заставки и рекламных материалов в режиме ожидания (спящий режим).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/>
              <a:t>Управление контентом (создание информации, редактирование, создание рекламных компаний и др.)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/>
              <a:t>Настройка сетки вещания (сценариев и времени показа контента).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/>
              <a:t>Поддержка всех форматов рекламы (статичные, динамичные, видеоролики, слайд-шоу).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/>
              <a:t>Стилизация меню и интерфейса под собственный фирменный стиль Заказчика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/>
              <a:t>Встроенный браузер с ограничением перехода на внешние страницы, два режима: презентация и серфинг (с клавиатурой и кнопками навигации).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/>
              <a:t>Встроенный информационный модуль: дата, время, прогноз погоды.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/>
              <a:t>СМС-Модуль. Опция для рекламодателей по сбору заявок клиентов через (</a:t>
            </a:r>
            <a:r>
              <a:rPr lang="ru-RU" sz="1000" dirty="0" err="1"/>
              <a:t>лидогенерация</a:t>
            </a:r>
            <a:r>
              <a:rPr lang="ru-RU" sz="1000" dirty="0"/>
              <a:t>).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/>
              <a:t>Модуль управления </a:t>
            </a:r>
            <a:r>
              <a:rPr lang="ru-RU" sz="1000" dirty="0" err="1"/>
              <a:t>переферийным</a:t>
            </a:r>
            <a:r>
              <a:rPr lang="ru-RU" sz="1000" dirty="0"/>
              <a:t> оборудованием: обнаружение и предотвращение зависания ПО и оборудования, управление 3G роутером, </a:t>
            </a:r>
            <a:r>
              <a:rPr lang="ru-RU" sz="1000" dirty="0" err="1"/>
              <a:t>usb</a:t>
            </a:r>
            <a:r>
              <a:rPr lang="ru-RU" sz="1000" dirty="0"/>
              <a:t> устройствами и т.д.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/>
              <a:t>Возможность подключения через API (интерфейс программирования приложений) к иным приложениям Заказчика (опросы, обратная связь, отзывы).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/>
              <a:t>Удаленное управление всеми функциями через интернет, в режиме реального времени;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err="1"/>
              <a:t>Зуммирование</a:t>
            </a:r>
            <a:r>
              <a:rPr lang="ru-RU" sz="1000" dirty="0"/>
              <a:t> карты, группировка объектов навигации по категориям, умный поиск (адаптируется под запросы пользователей прим. еда, пить и т.д.);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/>
              <a:t>Возможность автоматической и ручной выгрузки статистики по рекламным кампаниям и интерактивным взаимодействиям;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/>
              <a:t>Технические решения, позволяющие работать при слабом интернет соединении без потери качества вещания рекламного и интерактивного контента;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/>
              <a:t>Подключение режима </a:t>
            </a:r>
            <a:r>
              <a:rPr lang="ru-RU" sz="1000" dirty="0" err="1" smtClean="0"/>
              <a:t>Селфи</a:t>
            </a:r>
            <a:r>
              <a:rPr lang="ru-RU" sz="1000" dirty="0" smtClean="0"/>
              <a:t>-камеры </a:t>
            </a:r>
            <a:r>
              <a:rPr lang="ru-RU" sz="1000" dirty="0"/>
              <a:t>с возможностью отправки фотографий на электронную почту и автоматическим постингом в социальные сети </a:t>
            </a:r>
            <a:r>
              <a:rPr lang="ru-RU" sz="1000" dirty="0" err="1"/>
              <a:t>Вконтакте</a:t>
            </a:r>
            <a:r>
              <a:rPr lang="ru-RU" sz="1000" dirty="0"/>
              <a:t> и </a:t>
            </a:r>
            <a:r>
              <a:rPr lang="ru-RU" sz="1000" dirty="0" err="1"/>
              <a:t>Instagram</a:t>
            </a:r>
            <a:r>
              <a:rPr lang="ru-RU" sz="1000" dirty="0"/>
              <a:t> с выбранными </a:t>
            </a:r>
            <a:r>
              <a:rPr lang="ru-RU" sz="1000" dirty="0" err="1"/>
              <a:t>хэштегами</a:t>
            </a:r>
            <a:r>
              <a:rPr lang="ru-RU" sz="1000" dirty="0" smtClean="0"/>
              <a:t>;</a:t>
            </a:r>
            <a:endParaRPr lang="ru-RU" sz="1000" dirty="0"/>
          </a:p>
          <a:p>
            <a:endParaRPr lang="ru-RU" sz="1000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31030" y="1611313"/>
            <a:ext cx="68564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одзаголовок 2"/>
          <p:cNvSpPr txBox="1">
            <a:spLocks/>
          </p:cNvSpPr>
          <p:nvPr/>
        </p:nvSpPr>
        <p:spPr bwMode="auto">
          <a:xfrm>
            <a:off x="1829650" y="6315075"/>
            <a:ext cx="4459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47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PINA® </a:t>
            </a:r>
            <a:r>
              <a:rPr lang="en-US" b="1" dirty="0"/>
              <a:t>– Personal Interactive Navigation Assistants</a:t>
            </a:r>
            <a:r>
              <a:rPr lang="en-US" dirty="0" smtClean="0">
                <a:latin typeface="+mj-lt"/>
              </a:rPr>
              <a:t> </a:t>
            </a:r>
            <a:endParaRPr lang="ru-RU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716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009900"/>
          </a:solidFill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590550" y="19843"/>
            <a:ext cx="8416925" cy="887413"/>
          </a:xfrm>
        </p:spPr>
        <p:txBody>
          <a:bodyPr/>
          <a:lstStyle/>
          <a:p>
            <a:pPr algn="l" eaLnBrk="1" hangingPunct="1"/>
            <a:r>
              <a:rPr lang="ru-RU" dirty="0" smtClean="0"/>
              <a:t>Техническое обслуживание</a:t>
            </a:r>
            <a:endParaRPr lang="ru-RU" dirty="0"/>
          </a:p>
        </p:txBody>
      </p:sp>
      <p:pic>
        <p:nvPicPr>
          <p:cNvPr id="410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15075"/>
            <a:ext cx="11652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4"/>
          <p:cNvSpPr/>
          <p:nvPr/>
        </p:nvSpPr>
        <p:spPr>
          <a:xfrm>
            <a:off x="8280400" y="90488"/>
            <a:ext cx="719138" cy="720725"/>
          </a:xfrm>
          <a:prstGeom prst="rect">
            <a:avLst/>
          </a:prstGeom>
          <a:solidFill>
            <a:srgbClr val="2C60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ectangle 5"/>
          <p:cNvSpPr/>
          <p:nvPr/>
        </p:nvSpPr>
        <p:spPr>
          <a:xfrm>
            <a:off x="8280400" y="1685925"/>
            <a:ext cx="719138" cy="720725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ectangle 7"/>
          <p:cNvSpPr/>
          <p:nvPr/>
        </p:nvSpPr>
        <p:spPr>
          <a:xfrm>
            <a:off x="8274050" y="890588"/>
            <a:ext cx="720725" cy="7207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105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10350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1936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88" y="1741488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 flipV="1">
            <a:off x="590550" y="895350"/>
            <a:ext cx="6851650" cy="3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4"/>
          <p:cNvSpPr/>
          <p:nvPr/>
        </p:nvSpPr>
        <p:spPr>
          <a:xfrm>
            <a:off x="8280400" y="2474913"/>
            <a:ext cx="720725" cy="71913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Rectangle 5"/>
          <p:cNvSpPr/>
          <p:nvPr/>
        </p:nvSpPr>
        <p:spPr>
          <a:xfrm>
            <a:off x="8280400" y="4060825"/>
            <a:ext cx="720725" cy="719138"/>
          </a:xfrm>
          <a:prstGeom prst="rect">
            <a:avLst/>
          </a:prstGeom>
          <a:gradFill>
            <a:gsLst>
              <a:gs pos="0">
                <a:srgbClr val="B31430"/>
              </a:gs>
              <a:gs pos="100000">
                <a:srgbClr val="C9153B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Rectangle 7"/>
          <p:cNvSpPr/>
          <p:nvPr/>
        </p:nvSpPr>
        <p:spPr>
          <a:xfrm>
            <a:off x="8275638" y="3265488"/>
            <a:ext cx="719137" cy="7207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Rectangle 5"/>
          <p:cNvSpPr/>
          <p:nvPr/>
        </p:nvSpPr>
        <p:spPr>
          <a:xfrm>
            <a:off x="8293100" y="5654675"/>
            <a:ext cx="720725" cy="71913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Rectangle 7"/>
          <p:cNvSpPr/>
          <p:nvPr/>
        </p:nvSpPr>
        <p:spPr>
          <a:xfrm>
            <a:off x="8288338" y="4859338"/>
            <a:ext cx="720725" cy="719137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123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261937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34099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4203700"/>
            <a:ext cx="4333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949825"/>
            <a:ext cx="5413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5797550"/>
            <a:ext cx="433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240C1-62D6-404C-977B-FD07096D016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 bwMode="auto">
          <a:xfrm>
            <a:off x="1829650" y="6315075"/>
            <a:ext cx="4459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47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PINA® </a:t>
            </a:r>
            <a:r>
              <a:rPr lang="en-US" b="1" dirty="0"/>
              <a:t>– Personal Interactive Navigation Assistants</a:t>
            </a:r>
            <a:r>
              <a:rPr lang="en-US" dirty="0" smtClean="0">
                <a:latin typeface="+mj-lt"/>
              </a:rPr>
              <a:t> </a:t>
            </a:r>
            <a:endParaRPr lang="ru-RU" dirty="0" smtClean="0"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90551" y="1026547"/>
            <a:ext cx="4093592" cy="5152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latin typeface="+mj-lt"/>
              </a:rPr>
              <a:t>Компания </a:t>
            </a:r>
            <a:r>
              <a:rPr lang="en-US" sz="1400" dirty="0" smtClean="0">
                <a:latin typeface="+mj-lt"/>
              </a:rPr>
              <a:t>PINA </a:t>
            </a:r>
            <a:r>
              <a:rPr lang="ru-RU" sz="1400" dirty="0" smtClean="0">
                <a:latin typeface="+mj-lt"/>
              </a:rPr>
              <a:t>является разработчиком собственного запатентованного программного обеспечения для сенсорных интерактивных видеостендов и экранов </a:t>
            </a:r>
            <a:r>
              <a:rPr lang="en-US" sz="1400" dirty="0" smtClean="0">
                <a:latin typeface="+mj-lt"/>
              </a:rPr>
              <a:t>digital signage</a:t>
            </a:r>
            <a:r>
              <a:rPr lang="ru-RU" sz="1400" dirty="0" smtClean="0">
                <a:latin typeface="+mj-lt"/>
              </a:rPr>
              <a:t>.</a:t>
            </a:r>
          </a:p>
          <a:p>
            <a:endParaRPr lang="ru-RU" sz="1400" dirty="0">
              <a:latin typeface="+mj-lt"/>
            </a:endParaRPr>
          </a:p>
          <a:p>
            <a:r>
              <a:rPr lang="ru-RU" sz="1400" dirty="0" smtClean="0">
                <a:latin typeface="+mj-lt"/>
              </a:rPr>
              <a:t>Мы изготавливаем ПО под задачи заказчика и производим техническое обслуживание:</a:t>
            </a:r>
          </a:p>
          <a:p>
            <a:endParaRPr lang="ru-RU" sz="1400" dirty="0" smtClean="0">
              <a:latin typeface="+mj-lt"/>
            </a:endParaRPr>
          </a:p>
          <a:p>
            <a:pPr marL="411163" lvl="1" indent="-228600">
              <a:buFont typeface="+mj-lt"/>
              <a:buAutoNum type="alphaLcPeriod"/>
            </a:pPr>
            <a:r>
              <a:rPr lang="ru-RU" sz="1000" dirty="0" smtClean="0"/>
              <a:t>Лицензия </a:t>
            </a:r>
            <a:r>
              <a:rPr lang="ru-RU" sz="1000" dirty="0"/>
              <a:t>ПО клиентская часть (визуальный интерфейс) </a:t>
            </a:r>
            <a:r>
              <a:rPr lang="ru-RU" sz="1000" dirty="0" smtClean="0"/>
              <a:t>2 </a:t>
            </a:r>
            <a:r>
              <a:rPr lang="ru-RU" sz="1000" dirty="0"/>
              <a:t>000 рублей в </a:t>
            </a:r>
            <a:r>
              <a:rPr lang="ru-RU" sz="1000" dirty="0" smtClean="0"/>
              <a:t>месяц</a:t>
            </a:r>
            <a:r>
              <a:rPr lang="ru-RU" sz="1000" dirty="0"/>
              <a:t> </a:t>
            </a:r>
            <a:r>
              <a:rPr lang="ru-RU" sz="1000" dirty="0" smtClean="0"/>
              <a:t>за один </a:t>
            </a:r>
            <a:r>
              <a:rPr lang="ru-RU" sz="1000" dirty="0" err="1" smtClean="0"/>
              <a:t>видеостенд</a:t>
            </a:r>
            <a:r>
              <a:rPr lang="ru-RU" sz="1000" dirty="0" smtClean="0"/>
              <a:t>.</a:t>
            </a:r>
            <a:endParaRPr lang="ru-RU" sz="1000" dirty="0"/>
          </a:p>
          <a:p>
            <a:pPr marL="411163" lvl="1" indent="-228600">
              <a:buFont typeface="+mj-lt"/>
              <a:buAutoNum type="alphaLcPeriod"/>
            </a:pPr>
            <a:r>
              <a:rPr lang="ru-RU" sz="1000" dirty="0" smtClean="0"/>
              <a:t>Лицензия </a:t>
            </a:r>
            <a:r>
              <a:rPr lang="ru-RU" sz="1000" dirty="0"/>
              <a:t>ПО серверная часть (хранение базы данных, облачный сервер, удаленное обновление информации) 1 000 рублей в месяц за один </a:t>
            </a:r>
            <a:r>
              <a:rPr lang="ru-RU" sz="1000" dirty="0" err="1"/>
              <a:t>видеостенд</a:t>
            </a:r>
            <a:r>
              <a:rPr lang="ru-RU" sz="1000" dirty="0"/>
              <a:t>.</a:t>
            </a:r>
          </a:p>
          <a:p>
            <a:pPr marL="411163" lvl="1" indent="-228600">
              <a:buFont typeface="+mj-lt"/>
              <a:buAutoNum type="alphaLcPeriod"/>
            </a:pPr>
            <a:r>
              <a:rPr lang="ru-RU" sz="1000" dirty="0" smtClean="0"/>
              <a:t>Обслуживание </a:t>
            </a:r>
            <a:r>
              <a:rPr lang="ru-RU" sz="1000" dirty="0"/>
              <a:t>программного обеспечения (внесение изменений в навигацию, слежение за работой оборудования, размещение информации) </a:t>
            </a:r>
            <a:r>
              <a:rPr lang="ru-RU" sz="1000" dirty="0" smtClean="0"/>
              <a:t>2 </a:t>
            </a:r>
            <a:r>
              <a:rPr lang="ru-RU" sz="1000" dirty="0"/>
              <a:t>000 рублей в месяц за один </a:t>
            </a:r>
            <a:r>
              <a:rPr lang="ru-RU" sz="1000" dirty="0" err="1"/>
              <a:t>видеостенд</a:t>
            </a:r>
            <a:r>
              <a:rPr lang="ru-RU" sz="1000" dirty="0"/>
              <a:t>.</a:t>
            </a:r>
            <a:endParaRPr lang="ru-RU" sz="1000" dirty="0" smtClean="0"/>
          </a:p>
          <a:p>
            <a:pPr marL="182563" lvl="1"/>
            <a:endParaRPr lang="ru-RU" sz="1000" dirty="0">
              <a:latin typeface="+mj-lt"/>
            </a:endParaRPr>
          </a:p>
          <a:p>
            <a:pPr marL="182563" lvl="1"/>
            <a:r>
              <a:rPr lang="ru-RU" sz="1400" dirty="0" smtClean="0">
                <a:latin typeface="+mj-lt"/>
              </a:rPr>
              <a:t>Разработка </a:t>
            </a:r>
            <a:r>
              <a:rPr lang="ru-RU" sz="1400" dirty="0">
                <a:latin typeface="+mj-lt"/>
              </a:rPr>
              <a:t>стандартного пользовательского интерфейса и навигации </a:t>
            </a:r>
            <a:r>
              <a:rPr lang="ru-RU" sz="1400" dirty="0" smtClean="0">
                <a:latin typeface="+mj-lt"/>
              </a:rPr>
              <a:t>от 50 </a:t>
            </a:r>
            <a:r>
              <a:rPr lang="ru-RU" sz="1400" dirty="0">
                <a:latin typeface="+mj-lt"/>
              </a:rPr>
              <a:t>000 рублей, без НДС</a:t>
            </a:r>
          </a:p>
          <a:p>
            <a:pPr marL="182563" lvl="1"/>
            <a:endParaRPr lang="ru-RU" sz="1400" dirty="0">
              <a:latin typeface="+mj-lt"/>
            </a:endParaRPr>
          </a:p>
          <a:p>
            <a:r>
              <a:rPr lang="ru-RU" sz="1400" dirty="0" smtClean="0">
                <a:latin typeface="+mj-lt"/>
              </a:rPr>
              <a:t>Нашей командой реализовано свыше ста различных интерактивных проектов и интерфейсов. </a:t>
            </a:r>
            <a:endParaRPr lang="ru-RU" sz="1400" dirty="0">
              <a:latin typeface="+mj-lt"/>
            </a:endParaRPr>
          </a:p>
        </p:txBody>
      </p:sp>
      <p:pic>
        <p:nvPicPr>
          <p:cNvPr id="39" name="Picture 2" descr="http://pina.su/docs/Certificate%20201361295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696" y="1035050"/>
            <a:ext cx="15282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pina.su/docs/Certificate%20201361295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416" y="2256633"/>
            <a:ext cx="15282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://pina.su/docs/Certificate%20201361287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371" y="3499626"/>
            <a:ext cx="15282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92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240C1-62D6-404C-977B-FD07096D016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6" y="-598"/>
            <a:ext cx="9144000" cy="6858000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6350"/>
            <a:ext cx="8416925" cy="887413"/>
          </a:xfrm>
        </p:spPr>
        <p:txBody>
          <a:bodyPr/>
          <a:lstStyle/>
          <a:p>
            <a:pPr algn="l" eaLnBrk="1" hangingPunct="1"/>
            <a:r>
              <a:rPr lang="ru-RU" dirty="0" smtClean="0"/>
              <a:t>Преимущества компании </a:t>
            </a:r>
            <a:r>
              <a:rPr lang="en-US" dirty="0" smtClean="0"/>
              <a:t>PINA</a:t>
            </a:r>
            <a:endParaRPr lang="ru-RU" dirty="0" smtClean="0"/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15075"/>
            <a:ext cx="11652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90550" y="898525"/>
            <a:ext cx="75628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/>
          <p:cNvSpPr/>
          <p:nvPr/>
        </p:nvSpPr>
        <p:spPr>
          <a:xfrm>
            <a:off x="8280400" y="90488"/>
            <a:ext cx="719138" cy="720725"/>
          </a:xfrm>
          <a:prstGeom prst="rect">
            <a:avLst/>
          </a:prstGeom>
          <a:solidFill>
            <a:srgbClr val="2C60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8280400" y="1685925"/>
            <a:ext cx="719138" cy="720725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8274050" y="890588"/>
            <a:ext cx="720725" cy="7207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10350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1936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88" y="1741488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/>
          <p:nvPr/>
        </p:nvSpPr>
        <p:spPr>
          <a:xfrm>
            <a:off x="8280400" y="2474913"/>
            <a:ext cx="720725" cy="71913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8280400" y="4060825"/>
            <a:ext cx="720725" cy="719138"/>
          </a:xfrm>
          <a:prstGeom prst="rect">
            <a:avLst/>
          </a:prstGeom>
          <a:gradFill>
            <a:gsLst>
              <a:gs pos="0">
                <a:srgbClr val="B31430"/>
              </a:gs>
              <a:gs pos="100000">
                <a:srgbClr val="C9153B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8275638" y="3265488"/>
            <a:ext cx="719137" cy="7207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Rectangle 5"/>
          <p:cNvSpPr/>
          <p:nvPr/>
        </p:nvSpPr>
        <p:spPr>
          <a:xfrm>
            <a:off x="8293100" y="5654675"/>
            <a:ext cx="720725" cy="71913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ectangle 7"/>
          <p:cNvSpPr/>
          <p:nvPr/>
        </p:nvSpPr>
        <p:spPr>
          <a:xfrm>
            <a:off x="8288338" y="4859338"/>
            <a:ext cx="720725" cy="719137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261937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34099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4203700"/>
            <a:ext cx="4333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949825"/>
            <a:ext cx="5413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5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5797550"/>
            <a:ext cx="433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Номер слайда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53B240C1-62D6-404C-977B-FD07096D016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 bwMode="auto">
          <a:xfrm>
            <a:off x="1829650" y="6315075"/>
            <a:ext cx="4459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47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PINA® </a:t>
            </a:r>
            <a:r>
              <a:rPr lang="en-US" b="1" dirty="0"/>
              <a:t>– Personal Interactive Navigation Assistants</a:t>
            </a:r>
            <a:r>
              <a:rPr lang="en-US" dirty="0" smtClean="0">
                <a:latin typeface="+mj-lt"/>
              </a:rPr>
              <a:t> </a:t>
            </a:r>
            <a:endParaRPr lang="ru-RU" dirty="0" smtClean="0"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5450" y="1035050"/>
            <a:ext cx="7727949" cy="5127625"/>
          </a:xfrm>
          <a:prstGeom prst="rect">
            <a:avLst/>
          </a:prstGeom>
          <a:solidFill>
            <a:srgbClr val="2C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1.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Компания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PINA производитель, работает на рынке </a:t>
            </a:r>
            <a:r>
              <a:rPr lang="ru-RU" sz="1200" dirty="0" err="1">
                <a:solidFill>
                  <a:schemeClr val="tx1"/>
                </a:solidFill>
                <a:latin typeface="+mj-lt"/>
              </a:rPr>
              <a:t>Digital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+mj-lt"/>
              </a:rPr>
              <a:t>signage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 мультимедиа с 2011 года. За плечами компании много успешных кейсов и реализованных проектов.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2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Много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положительных отзывов и рекомендаций от партнеров и клиентов компании.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3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Компания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присутствует в 10-ти городах России.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4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Собственные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запатентованные технологии в Роспатенте.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5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Сборка оборудования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производится в России из качественных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импортных комплектующих.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6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Всегда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наличие запасных частей и комплектующих на складе компании (быстрая замена деталей по гарантии).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7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Полное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техническое и операционное сопровождение партнера на всех этапах сотрудничества.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8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Сервисная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служба поддержки, работает 24/7.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9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Сильная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команда программистов и разработчиков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программного обеспечения,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интерфейсов под разные проекты.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10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Собственный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разработанный управляемый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программный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комплекс, интерфейс управления и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программное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обеспечение.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11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Гарантия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на оказание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услуг и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гарантия качества.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12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Гарантия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на работу оборудования.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13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Возможность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покупки мультимедиа экранов и интерактивных терминалов в лизинг, через стратегического партнера компании.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14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Централизованное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управление всей сетью интерактивных терминалов удаленно, в режиме реального времени.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15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Собственная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сеть мультимедиа панелей в России, около 100 терминалов, включая Москву, Сочи, Екатеринбург, Новокузнецк, Новосибирск, Пермь, Челябинск, Уфу и другие города.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16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Обеспечение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загрузки мультимедиа панелей рекламными роликами федеральными клиентами компании PINA.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17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Сильная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команда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менеджеров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и технических специалистов.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18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Компания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стабильно, уверенно развивается и идет в ногу со временем.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19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Мы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реализуем новые и интересные проекты в сфере </a:t>
            </a:r>
            <a:r>
              <a:rPr lang="ru-RU" sz="1200" dirty="0" err="1">
                <a:solidFill>
                  <a:schemeClr val="tx1"/>
                </a:solidFill>
                <a:latin typeface="+mj-lt"/>
              </a:rPr>
              <a:t>Digital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+mj-lt"/>
              </a:rPr>
              <a:t>signage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 в партнерстве с современными компаниями.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20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Компания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PINA работает оперативно и гибко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.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913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240C1-62D6-404C-977B-FD07096D016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6350"/>
            <a:ext cx="8416925" cy="887413"/>
          </a:xfrm>
        </p:spPr>
        <p:txBody>
          <a:bodyPr/>
          <a:lstStyle/>
          <a:p>
            <a:pPr algn="l" eaLnBrk="1" hangingPunct="1"/>
            <a:r>
              <a:rPr lang="ru-RU" sz="3200" dirty="0" smtClean="0"/>
              <a:t>ПАРТНЕРЫ И КЛИЕНТЫ КОМПАНИИ </a:t>
            </a:r>
            <a:r>
              <a:rPr lang="en-US" sz="3200" dirty="0" smtClean="0"/>
              <a:t>PINA</a:t>
            </a:r>
            <a:endParaRPr lang="ru-RU" sz="3200" dirty="0" smtClean="0"/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15075"/>
            <a:ext cx="11652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90550" y="898525"/>
            <a:ext cx="75628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/>
          <p:cNvSpPr/>
          <p:nvPr/>
        </p:nvSpPr>
        <p:spPr>
          <a:xfrm>
            <a:off x="8280400" y="90488"/>
            <a:ext cx="719138" cy="720725"/>
          </a:xfrm>
          <a:prstGeom prst="rect">
            <a:avLst/>
          </a:prstGeom>
          <a:solidFill>
            <a:srgbClr val="2C60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8280400" y="1685925"/>
            <a:ext cx="719138" cy="720725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8274050" y="890588"/>
            <a:ext cx="720725" cy="7207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10350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1936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88" y="1741488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/>
          <p:nvPr/>
        </p:nvSpPr>
        <p:spPr>
          <a:xfrm>
            <a:off x="8280400" y="2474913"/>
            <a:ext cx="720725" cy="71913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8280400" y="4060825"/>
            <a:ext cx="720725" cy="719138"/>
          </a:xfrm>
          <a:prstGeom prst="rect">
            <a:avLst/>
          </a:prstGeom>
          <a:gradFill>
            <a:gsLst>
              <a:gs pos="0">
                <a:srgbClr val="B31430"/>
              </a:gs>
              <a:gs pos="100000">
                <a:srgbClr val="C9153B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8275638" y="3265488"/>
            <a:ext cx="719137" cy="7207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Rectangle 5"/>
          <p:cNvSpPr/>
          <p:nvPr/>
        </p:nvSpPr>
        <p:spPr>
          <a:xfrm>
            <a:off x="8293100" y="5654675"/>
            <a:ext cx="720725" cy="71913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ectangle 7"/>
          <p:cNvSpPr/>
          <p:nvPr/>
        </p:nvSpPr>
        <p:spPr>
          <a:xfrm>
            <a:off x="8288338" y="4859338"/>
            <a:ext cx="720725" cy="719137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261937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34099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4203700"/>
            <a:ext cx="4333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949825"/>
            <a:ext cx="5413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5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5797550"/>
            <a:ext cx="433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Номер слайда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53B240C1-62D6-404C-977B-FD07096D016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 bwMode="auto">
          <a:xfrm>
            <a:off x="1829650" y="6315075"/>
            <a:ext cx="4459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47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PINA® </a:t>
            </a:r>
            <a:r>
              <a:rPr lang="en-US" b="1" dirty="0"/>
              <a:t>– Personal Interactive Navigation Assistants</a:t>
            </a:r>
            <a:r>
              <a:rPr lang="en-US" dirty="0" smtClean="0">
                <a:latin typeface="+mj-lt"/>
              </a:rPr>
              <a:t> </a:t>
            </a:r>
            <a:endParaRPr lang="ru-RU" dirty="0" smtClean="0">
              <a:latin typeface="+mj-lt"/>
            </a:endParaRPr>
          </a:p>
        </p:txBody>
      </p:sp>
      <p:pic>
        <p:nvPicPr>
          <p:cNvPr id="28" name="Picture 2" descr="https://img.cdn.fontanka.ru/mm/items/2016/3/1/0017/Ford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019175"/>
            <a:ext cx="1778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.tildacdn.com/tild3031-6465-4237-a263-633434626539/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470151"/>
            <a:ext cx="1778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marena.irk.ru/images/komsomol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67" y="2470152"/>
            <a:ext cx="2667033" cy="177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1019175"/>
            <a:ext cx="2560637" cy="133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67" y="1019175"/>
            <a:ext cx="2667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470152"/>
            <a:ext cx="2571750" cy="177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4378325"/>
            <a:ext cx="25717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78325"/>
            <a:ext cx="26670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378324"/>
            <a:ext cx="17811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2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4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416925" cy="887413"/>
          </a:xfrm>
        </p:spPr>
        <p:txBody>
          <a:bodyPr/>
          <a:lstStyle/>
          <a:p>
            <a:pPr algn="l" eaLnBrk="1" hangingPunct="1"/>
            <a:r>
              <a:rPr lang="ru-RU" dirty="0" smtClean="0"/>
              <a:t>Контакты</a:t>
            </a:r>
          </a:p>
        </p:txBody>
      </p:sp>
      <p:pic>
        <p:nvPicPr>
          <p:cNvPr id="1126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15075"/>
            <a:ext cx="11652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Объект 2"/>
          <p:cNvSpPr>
            <a:spLocks noGrp="1"/>
          </p:cNvSpPr>
          <p:nvPr>
            <p:ph idx="1"/>
          </p:nvPr>
        </p:nvSpPr>
        <p:spPr>
          <a:xfrm>
            <a:off x="1822451" y="1062799"/>
            <a:ext cx="5641204" cy="1079501"/>
          </a:xfrm>
          <a:solidFill>
            <a:srgbClr val="2C607D"/>
          </a:solidFill>
        </p:spPr>
        <p:txBody>
          <a:bodyPr rtlCol="0" anchor="ctr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 smtClean="0">
                <a:latin typeface="+mj-lt"/>
              </a:rPr>
              <a:t>Екатеринбург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400" dirty="0">
                <a:latin typeface="+mj-lt"/>
              </a:rPr>
              <a:t>у</a:t>
            </a:r>
            <a:r>
              <a:rPr lang="ru-RU" sz="1400" dirty="0" smtClean="0">
                <a:latin typeface="+mj-lt"/>
              </a:rPr>
              <a:t>л. Тверитина 34/9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400" dirty="0" smtClean="0">
                <a:latin typeface="+mj-lt"/>
              </a:rPr>
              <a:t>офис </a:t>
            </a:r>
            <a:r>
              <a:rPr lang="en-US" sz="1400" dirty="0" smtClean="0">
                <a:latin typeface="+mj-lt"/>
              </a:rPr>
              <a:t>PINA</a:t>
            </a:r>
            <a:endParaRPr lang="ru-RU" sz="1400" dirty="0" smtClean="0">
              <a:latin typeface="+mj-lt"/>
            </a:endParaRPr>
          </a:p>
        </p:txBody>
      </p:sp>
      <p:sp>
        <p:nvSpPr>
          <p:cNvPr id="32" name="Объект 2"/>
          <p:cNvSpPr txBox="1">
            <a:spLocks/>
          </p:cNvSpPr>
          <p:nvPr/>
        </p:nvSpPr>
        <p:spPr bwMode="auto">
          <a:xfrm>
            <a:off x="1812925" y="3586925"/>
            <a:ext cx="5634037" cy="1079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latin typeface="+mj-lt"/>
                <a:hlinkClick r:id="rId4"/>
              </a:rPr>
              <a:t>info@pina.su</a:t>
            </a:r>
            <a:endParaRPr lang="ru-RU" dirty="0" smtClean="0">
              <a:latin typeface="+mj-lt"/>
            </a:endParaRPr>
          </a:p>
        </p:txBody>
      </p:sp>
      <p:sp>
        <p:nvSpPr>
          <p:cNvPr id="47" name="Rectangle 4"/>
          <p:cNvSpPr/>
          <p:nvPr/>
        </p:nvSpPr>
        <p:spPr>
          <a:xfrm>
            <a:off x="590550" y="1062800"/>
            <a:ext cx="1079500" cy="1079500"/>
          </a:xfrm>
          <a:prstGeom prst="rect">
            <a:avLst/>
          </a:prstGeom>
          <a:solidFill>
            <a:srgbClr val="2C60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8" name="Rectangle 4"/>
          <p:cNvSpPr/>
          <p:nvPr/>
        </p:nvSpPr>
        <p:spPr>
          <a:xfrm>
            <a:off x="590550" y="2323275"/>
            <a:ext cx="1079500" cy="10795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9" name="Rectangle 4"/>
          <p:cNvSpPr/>
          <p:nvPr/>
        </p:nvSpPr>
        <p:spPr>
          <a:xfrm>
            <a:off x="590550" y="3586925"/>
            <a:ext cx="1079500" cy="10795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90550" y="898525"/>
            <a:ext cx="68564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4"/>
          <p:cNvSpPr/>
          <p:nvPr/>
        </p:nvSpPr>
        <p:spPr>
          <a:xfrm>
            <a:off x="8280400" y="90488"/>
            <a:ext cx="719138" cy="720725"/>
          </a:xfrm>
          <a:prstGeom prst="rect">
            <a:avLst/>
          </a:prstGeom>
          <a:solidFill>
            <a:srgbClr val="2C60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Rectangle 5"/>
          <p:cNvSpPr/>
          <p:nvPr/>
        </p:nvSpPr>
        <p:spPr>
          <a:xfrm>
            <a:off x="8280400" y="1685925"/>
            <a:ext cx="719138" cy="720725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Rectangle 7"/>
          <p:cNvSpPr/>
          <p:nvPr/>
        </p:nvSpPr>
        <p:spPr>
          <a:xfrm>
            <a:off x="8274050" y="890588"/>
            <a:ext cx="720725" cy="7207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285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10350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1936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88" y="1741488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4"/>
          <p:cNvSpPr/>
          <p:nvPr/>
        </p:nvSpPr>
        <p:spPr>
          <a:xfrm>
            <a:off x="8280400" y="2474913"/>
            <a:ext cx="720725" cy="71913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Rectangle 5"/>
          <p:cNvSpPr/>
          <p:nvPr/>
        </p:nvSpPr>
        <p:spPr>
          <a:xfrm>
            <a:off x="8280400" y="4060825"/>
            <a:ext cx="720725" cy="719138"/>
          </a:xfrm>
          <a:prstGeom prst="rect">
            <a:avLst/>
          </a:prstGeom>
          <a:gradFill>
            <a:gsLst>
              <a:gs pos="0">
                <a:srgbClr val="B31430"/>
              </a:gs>
              <a:gs pos="100000">
                <a:srgbClr val="C9153B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9" name="Rectangle 7"/>
          <p:cNvSpPr/>
          <p:nvPr/>
        </p:nvSpPr>
        <p:spPr>
          <a:xfrm>
            <a:off x="8275638" y="3265488"/>
            <a:ext cx="719137" cy="7207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Rectangle 5"/>
          <p:cNvSpPr/>
          <p:nvPr/>
        </p:nvSpPr>
        <p:spPr>
          <a:xfrm>
            <a:off x="8293100" y="5654675"/>
            <a:ext cx="720725" cy="71913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Rectangle 7"/>
          <p:cNvSpPr/>
          <p:nvPr/>
        </p:nvSpPr>
        <p:spPr>
          <a:xfrm>
            <a:off x="8288338" y="4859338"/>
            <a:ext cx="720725" cy="719137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293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261937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4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34099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5" name="Рисунок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4203700"/>
            <a:ext cx="4333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6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949825"/>
            <a:ext cx="5413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7" name="Рисунок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5797550"/>
            <a:ext cx="433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00" y="1242550"/>
            <a:ext cx="720000" cy="7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00" y="2503025"/>
            <a:ext cx="720000" cy="720000"/>
          </a:xfrm>
          <a:prstGeom prst="rect">
            <a:avLst/>
          </a:prstGeom>
        </p:spPr>
      </p:pic>
      <p:sp>
        <p:nvSpPr>
          <p:cNvPr id="42" name="Rectangle 4"/>
          <p:cNvSpPr/>
          <p:nvPr/>
        </p:nvSpPr>
        <p:spPr>
          <a:xfrm>
            <a:off x="1822450" y="2323275"/>
            <a:ext cx="5624512" cy="10795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j-lt"/>
                <a:ea typeface="Segoe UI" pitchFamily="34" charset="0"/>
                <a:cs typeface="Segoe UI" pitchFamily="34" charset="0"/>
              </a:rPr>
              <a:t>+7 (499) 499-25-80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j-lt"/>
                <a:ea typeface="Segoe UI" pitchFamily="34" charset="0"/>
                <a:cs typeface="Segoe UI" pitchFamily="34" charset="0"/>
              </a:rPr>
              <a:t>+7 (343) 247-22-32</a:t>
            </a:r>
            <a:endParaRPr lang="en-US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" name="Объект 2"/>
          <p:cNvSpPr txBox="1">
            <a:spLocks/>
          </p:cNvSpPr>
          <p:nvPr/>
        </p:nvSpPr>
        <p:spPr bwMode="auto">
          <a:xfrm>
            <a:off x="1812925" y="4860962"/>
            <a:ext cx="56435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  <a:hlinkClick r:id="rId15"/>
              </a:rPr>
              <a:t>www.pina.su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Rectangle 4"/>
          <p:cNvSpPr/>
          <p:nvPr/>
        </p:nvSpPr>
        <p:spPr>
          <a:xfrm>
            <a:off x="590550" y="4860962"/>
            <a:ext cx="1079500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4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00" y="5047062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3" t="22694" r="14543" b="24092"/>
          <a:stretch/>
        </p:blipFill>
        <p:spPr>
          <a:xfrm>
            <a:off x="770300" y="3856531"/>
            <a:ext cx="720000" cy="54028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240C1-62D6-404C-977B-FD07096D016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35" name="Подзаголовок 2"/>
          <p:cNvSpPr txBox="1">
            <a:spLocks/>
          </p:cNvSpPr>
          <p:nvPr/>
        </p:nvSpPr>
        <p:spPr bwMode="auto">
          <a:xfrm>
            <a:off x="1829650" y="6315075"/>
            <a:ext cx="4459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47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PINA® </a:t>
            </a:r>
            <a:r>
              <a:rPr lang="en-US" b="1" dirty="0"/>
              <a:t>– Personal Interactive Navigation Assistants</a:t>
            </a:r>
            <a:r>
              <a:rPr lang="en-US" dirty="0" smtClean="0">
                <a:latin typeface="+mj-lt"/>
              </a:rPr>
              <a:t> </a:t>
            </a:r>
            <a:endParaRPr lang="ru-RU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009900"/>
          </a:solidFill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6350"/>
            <a:ext cx="8416925" cy="887413"/>
          </a:xfrm>
        </p:spPr>
        <p:txBody>
          <a:bodyPr/>
          <a:lstStyle/>
          <a:p>
            <a:pPr algn="l" eaLnBrk="1" hangingPunct="1"/>
            <a:r>
              <a:rPr lang="ru-RU" dirty="0" smtClean="0"/>
              <a:t>О компании </a:t>
            </a:r>
            <a:r>
              <a:rPr lang="en-US" dirty="0" smtClean="0"/>
              <a:t>PINA</a:t>
            </a:r>
            <a:endParaRPr lang="ru-RU" dirty="0" smtClean="0"/>
          </a:p>
        </p:txBody>
      </p:sp>
      <p:pic>
        <p:nvPicPr>
          <p:cNvPr id="410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15075"/>
            <a:ext cx="11652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4"/>
          <p:cNvSpPr/>
          <p:nvPr/>
        </p:nvSpPr>
        <p:spPr>
          <a:xfrm>
            <a:off x="8280400" y="90488"/>
            <a:ext cx="719138" cy="720725"/>
          </a:xfrm>
          <a:prstGeom prst="rect">
            <a:avLst/>
          </a:prstGeom>
          <a:solidFill>
            <a:srgbClr val="2C60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ectangle 5"/>
          <p:cNvSpPr/>
          <p:nvPr/>
        </p:nvSpPr>
        <p:spPr>
          <a:xfrm>
            <a:off x="8280400" y="1685925"/>
            <a:ext cx="719138" cy="720725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ectangle 7"/>
          <p:cNvSpPr/>
          <p:nvPr/>
        </p:nvSpPr>
        <p:spPr>
          <a:xfrm>
            <a:off x="8274050" y="890588"/>
            <a:ext cx="720725" cy="7207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105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10350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1936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88" y="1741488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542925" y="1041400"/>
            <a:ext cx="6899275" cy="3327400"/>
          </a:xfrm>
          <a:prstGeom prst="rect">
            <a:avLst/>
          </a:prstGeom>
          <a:solidFill>
            <a:srgbClr val="2C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Основана </a:t>
            </a:r>
            <a:r>
              <a:rPr lang="ru-RU" sz="2400" dirty="0">
                <a:solidFill>
                  <a:schemeClr val="tx1"/>
                </a:solidFill>
              </a:rPr>
              <a:t>в 2011 </a:t>
            </a:r>
            <a:r>
              <a:rPr lang="ru-RU" sz="2400" dirty="0" smtClean="0">
                <a:solidFill>
                  <a:schemeClr val="tx1"/>
                </a:solidFill>
              </a:rPr>
              <a:t>году</a:t>
            </a:r>
            <a:endParaRPr lang="ru-RU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Научно-производственная компания, является интегратором </a:t>
            </a:r>
            <a:r>
              <a:rPr lang="ru-RU" sz="1200" dirty="0" err="1">
                <a:solidFill>
                  <a:schemeClr val="tx1"/>
                </a:solidFill>
              </a:rPr>
              <a:t>it</a:t>
            </a:r>
            <a:r>
              <a:rPr lang="ru-RU" sz="1200" dirty="0">
                <a:solidFill>
                  <a:schemeClr val="tx1"/>
                </a:solidFill>
              </a:rPr>
              <a:t>-проектов и разработчиком собственного программного обеспечения PINA Player, PINA Content Manager, PINA </a:t>
            </a:r>
            <a:r>
              <a:rPr lang="ru-RU" sz="1200" dirty="0" err="1">
                <a:solidFill>
                  <a:schemeClr val="tx1"/>
                </a:solidFill>
              </a:rPr>
              <a:t>Support</a:t>
            </a:r>
            <a:r>
              <a:rPr lang="ru-RU" sz="1200" dirty="0">
                <a:solidFill>
                  <a:schemeClr val="tx1"/>
                </a:solidFill>
              </a:rPr>
              <a:t>, PINA </a:t>
            </a:r>
            <a:r>
              <a:rPr lang="ru-RU" sz="1200" dirty="0" err="1">
                <a:solidFill>
                  <a:schemeClr val="tx1"/>
                </a:solidFill>
              </a:rPr>
              <a:t>Client</a:t>
            </a:r>
            <a:r>
              <a:rPr lang="ru-RU" sz="1200" dirty="0">
                <a:solidFill>
                  <a:schemeClr val="tx1"/>
                </a:solidFill>
              </a:rPr>
              <a:t> (</a:t>
            </a:r>
            <a:r>
              <a:rPr lang="ru-RU" sz="1200" dirty="0" err="1">
                <a:solidFill>
                  <a:schemeClr val="tx1"/>
                </a:solidFill>
              </a:rPr>
              <a:t>beta</a:t>
            </a:r>
            <a:r>
              <a:rPr lang="ru-RU" sz="1200" dirty="0">
                <a:solidFill>
                  <a:schemeClr val="tx1"/>
                </a:solidFill>
              </a:rPr>
              <a:t>), интерактивных интерфейсов для сенсорного оборудования, производитель и поставщик сенсорных (</a:t>
            </a:r>
            <a:r>
              <a:rPr lang="ru-RU" sz="1200" dirty="0" err="1">
                <a:solidFill>
                  <a:schemeClr val="tx1"/>
                </a:solidFill>
              </a:rPr>
              <a:t>touch</a:t>
            </a:r>
            <a:r>
              <a:rPr lang="ru-RU" sz="1200" dirty="0">
                <a:solidFill>
                  <a:schemeClr val="tx1"/>
                </a:solidFill>
              </a:rPr>
              <a:t>) видеостендов под брендом PINA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Направления </a:t>
            </a:r>
            <a:r>
              <a:rPr lang="ru-RU" sz="1200" dirty="0">
                <a:solidFill>
                  <a:schemeClr val="tx1"/>
                </a:solidFill>
              </a:rPr>
              <a:t>деятельности: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dirty="0" smtClean="0"/>
              <a:t>Производство </a:t>
            </a:r>
            <a:r>
              <a:rPr lang="ru-RU" sz="1200" dirty="0"/>
              <a:t>и поставка сенсорных (</a:t>
            </a:r>
            <a:r>
              <a:rPr lang="ru-RU" sz="1200" dirty="0" err="1"/>
              <a:t>touch</a:t>
            </a:r>
            <a:r>
              <a:rPr lang="ru-RU" sz="1200" dirty="0"/>
              <a:t>) </a:t>
            </a:r>
            <a:r>
              <a:rPr lang="ru-RU" sz="1200" dirty="0">
                <a:solidFill>
                  <a:schemeClr val="tx1"/>
                </a:solidFill>
              </a:rPr>
              <a:t>интерактивных видеостендов </a:t>
            </a:r>
            <a:r>
              <a:rPr lang="ru-RU" sz="1200" dirty="0" smtClean="0">
                <a:solidFill>
                  <a:schemeClr val="tx1"/>
                </a:solidFill>
              </a:rPr>
              <a:t>PINA.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chemeClr val="tx1"/>
                </a:solidFill>
              </a:rPr>
              <a:t>Установка и обслуживание </a:t>
            </a:r>
            <a:r>
              <a:rPr lang="ru-RU" sz="1200" dirty="0" smtClean="0">
                <a:solidFill>
                  <a:schemeClr val="tx1"/>
                </a:solidFill>
              </a:rPr>
              <a:t>видеостендов </a:t>
            </a:r>
            <a:r>
              <a:rPr lang="ru-RU" sz="1200" dirty="0">
                <a:solidFill>
                  <a:schemeClr val="tx1"/>
                </a:solidFill>
              </a:rPr>
              <a:t>в местах массового пребывания людей – торговых и офисных центрах, развлекательных комплексах и автосалонах, административных  </a:t>
            </a:r>
            <a:r>
              <a:rPr lang="ru-RU" sz="1200" dirty="0" smtClean="0">
                <a:solidFill>
                  <a:schemeClr val="tx1"/>
                </a:solidFill>
              </a:rPr>
              <a:t>зданиях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ru-RU" sz="1200" dirty="0">
              <a:solidFill>
                <a:schemeClr val="tx1"/>
              </a:solidFill>
            </a:endParaRP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chemeClr val="tx1"/>
                </a:solidFill>
              </a:rPr>
              <a:t>Разработка </a:t>
            </a:r>
            <a:r>
              <a:rPr lang="ru-RU" sz="1200" dirty="0" smtClean="0">
                <a:solidFill>
                  <a:schemeClr val="tx1"/>
                </a:solidFill>
              </a:rPr>
              <a:t>индивидуального контента </a:t>
            </a:r>
            <a:r>
              <a:rPr lang="ru-RU" sz="1200" dirty="0">
                <a:solidFill>
                  <a:schemeClr val="tx1"/>
                </a:solidFill>
              </a:rPr>
              <a:t>и программного обеспечения для видеотерминалов, включая централизованную систему </a:t>
            </a:r>
            <a:r>
              <a:rPr lang="ru-RU" sz="1200" dirty="0" smtClean="0">
                <a:solidFill>
                  <a:schemeClr val="tx1"/>
                </a:solidFill>
              </a:rPr>
              <a:t>управления, индивидуальные интерфейсы и навигации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ru-RU" sz="1200" dirty="0">
              <a:solidFill>
                <a:schemeClr val="tx1"/>
              </a:solidFill>
            </a:endParaRP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chemeClr val="tx1"/>
                </a:solidFill>
              </a:rPr>
              <a:t>Предоставление видеостендов в аренду, разработка интерфейсов и контента для индивидуальных и корпоративных заказчиков для использования на презентациях, выставках, промо-акциях, конференциях, выстраивания внутренних коммуникаций и так далее.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Федеральный оператор сети установленных </a:t>
            </a:r>
            <a:r>
              <a:rPr lang="ru-RU" sz="1200" dirty="0">
                <a:solidFill>
                  <a:schemeClr val="tx1"/>
                </a:solidFill>
              </a:rPr>
              <a:t>интерактивных </a:t>
            </a:r>
            <a:r>
              <a:rPr lang="ru-RU" sz="1200" dirty="0" smtClean="0">
                <a:solidFill>
                  <a:schemeClr val="tx1"/>
                </a:solidFill>
              </a:rPr>
              <a:t>видеотерминалов.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3091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4510088"/>
            <a:ext cx="162083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4059238" y="5826125"/>
            <a:ext cx="1624012" cy="304800"/>
          </a:xfrm>
          <a:prstGeom prst="rect">
            <a:avLst/>
          </a:prstGeom>
          <a:solidFill>
            <a:srgbClr val="5B91B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Выставочный стенд компании </a:t>
            </a:r>
            <a:r>
              <a:rPr lang="en-US" sz="1000" dirty="0"/>
              <a:t>BOYARD</a:t>
            </a:r>
            <a:endParaRPr lang="ru-RU" sz="10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590550" y="895350"/>
            <a:ext cx="6851650" cy="3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4"/>
          <p:cNvSpPr/>
          <p:nvPr/>
        </p:nvSpPr>
        <p:spPr>
          <a:xfrm>
            <a:off x="8280400" y="2474913"/>
            <a:ext cx="720725" cy="71913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Rectangle 5"/>
          <p:cNvSpPr/>
          <p:nvPr/>
        </p:nvSpPr>
        <p:spPr>
          <a:xfrm>
            <a:off x="8280400" y="4060825"/>
            <a:ext cx="720725" cy="719138"/>
          </a:xfrm>
          <a:prstGeom prst="rect">
            <a:avLst/>
          </a:prstGeom>
          <a:gradFill>
            <a:gsLst>
              <a:gs pos="0">
                <a:srgbClr val="B31430"/>
              </a:gs>
              <a:gs pos="100000">
                <a:srgbClr val="C9153B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Rectangle 7"/>
          <p:cNvSpPr/>
          <p:nvPr/>
        </p:nvSpPr>
        <p:spPr>
          <a:xfrm>
            <a:off x="8275638" y="3265488"/>
            <a:ext cx="719137" cy="7207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Rectangle 5"/>
          <p:cNvSpPr/>
          <p:nvPr/>
        </p:nvSpPr>
        <p:spPr>
          <a:xfrm>
            <a:off x="8293100" y="5654675"/>
            <a:ext cx="720725" cy="71913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Rectangle 7"/>
          <p:cNvSpPr/>
          <p:nvPr/>
        </p:nvSpPr>
        <p:spPr>
          <a:xfrm>
            <a:off x="8288338" y="4859338"/>
            <a:ext cx="720725" cy="719137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123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261937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3" y="4516438"/>
            <a:ext cx="1620000" cy="1620000"/>
          </a:xfrm>
          <a:prstGeom prst="rect">
            <a:avLst/>
          </a:prstGeom>
        </p:spPr>
      </p:pic>
      <p:pic>
        <p:nvPicPr>
          <p:cNvPr id="4124" name="Рисунок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34099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4203700"/>
            <a:ext cx="4333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949825"/>
            <a:ext cx="5413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Рисунок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5797550"/>
            <a:ext cx="433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240C1-62D6-404C-977B-FD07096D016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42925" y="5802313"/>
            <a:ext cx="1619250" cy="333375"/>
          </a:xfrm>
          <a:prstGeom prst="rect">
            <a:avLst/>
          </a:prstGeom>
          <a:solidFill>
            <a:srgbClr val="5B91B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Видеотерминал в </a:t>
            </a:r>
            <a:r>
              <a:rPr lang="ru-RU" sz="1000" dirty="0" smtClean="0"/>
              <a:t>БЦ «Высоцкий»</a:t>
            </a:r>
            <a:endParaRPr lang="ru-RU" sz="1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01" y="4510088"/>
            <a:ext cx="1620000" cy="1620000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2306638" y="5826125"/>
            <a:ext cx="1624012" cy="303213"/>
          </a:xfrm>
          <a:prstGeom prst="rect">
            <a:avLst/>
          </a:prstGeom>
          <a:solidFill>
            <a:srgbClr val="5B91B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/>
              <a:t>Видеотерминал в ТЦ «Успенский»</a:t>
            </a:r>
            <a:endParaRPr lang="ru-RU" sz="1000" dirty="0"/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 bwMode="auto">
          <a:xfrm>
            <a:off x="1829650" y="6315075"/>
            <a:ext cx="4459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47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PINA® </a:t>
            </a:r>
            <a:r>
              <a:rPr lang="en-US" b="1" dirty="0"/>
              <a:t>– Personal Interactive Navigation Assistants</a:t>
            </a:r>
            <a:r>
              <a:rPr lang="en-US" dirty="0" smtClean="0">
                <a:latin typeface="+mj-lt"/>
              </a:rPr>
              <a:t> </a:t>
            </a:r>
            <a:endParaRPr lang="ru-RU" dirty="0" smtClean="0">
              <a:latin typeface="+mj-lt"/>
            </a:endParaRPr>
          </a:p>
        </p:txBody>
      </p:sp>
      <p:pic>
        <p:nvPicPr>
          <p:cNvPr id="1027" name="Picture 3" descr="C:\Users\ComPC_03\Desktop\2018-11-02 Ауди Гринвич_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4510088"/>
            <a:ext cx="1620837" cy="16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5821363" y="5795169"/>
            <a:ext cx="1620837" cy="333375"/>
          </a:xfrm>
          <a:prstGeom prst="rect">
            <a:avLst/>
          </a:prstGeom>
          <a:solidFill>
            <a:srgbClr val="5B91B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/>
              <a:t>Экспонирование </a:t>
            </a:r>
            <a:r>
              <a:rPr lang="en-US" sz="1000" dirty="0" smtClean="0"/>
              <a:t>Audi </a:t>
            </a:r>
            <a:r>
              <a:rPr lang="ru-RU" sz="1000" dirty="0" smtClean="0"/>
              <a:t>в ТРЦ «Гринвич»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29193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57200" y="6350"/>
            <a:ext cx="8416925" cy="887413"/>
          </a:xfrm>
        </p:spPr>
        <p:txBody>
          <a:bodyPr/>
          <a:lstStyle/>
          <a:p>
            <a:pPr algn="l" eaLnBrk="1" hangingPunct="1"/>
            <a:r>
              <a:rPr lang="ru-RU" dirty="0" smtClean="0"/>
              <a:t>Интерфейс видеостенда </a:t>
            </a:r>
            <a:r>
              <a:rPr lang="en-US" dirty="0" smtClean="0"/>
              <a:t>PINA</a:t>
            </a:r>
            <a:endParaRPr lang="ru-RU" dirty="0" smtClean="0"/>
          </a:p>
        </p:txBody>
      </p:sp>
      <p:pic>
        <p:nvPicPr>
          <p:cNvPr id="717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15075"/>
            <a:ext cx="11652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596900" y="1039813"/>
            <a:ext cx="6850063" cy="5178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5" name="Рисунок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1608138"/>
            <a:ext cx="4092575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Прямоугольная выноска 43"/>
          <p:cNvSpPr/>
          <p:nvPr/>
        </p:nvSpPr>
        <p:spPr>
          <a:xfrm>
            <a:off x="974725" y="1274763"/>
            <a:ext cx="1079500" cy="700087"/>
          </a:xfrm>
          <a:prstGeom prst="wedgeRectCallout">
            <a:avLst>
              <a:gd name="adj1" fmla="val 51271"/>
              <a:gd name="adj2" fmla="val 78519"/>
            </a:avLst>
          </a:prstGeom>
          <a:solidFill>
            <a:srgbClr val="0D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+mj-lt"/>
              </a:rPr>
              <a:t>Видео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+mj-lt"/>
              </a:rPr>
              <a:t>Слайд-шоу</a:t>
            </a:r>
            <a:endParaRPr lang="ru-RU" sz="1400" dirty="0">
              <a:latin typeface="+mj-lt"/>
            </a:endParaRPr>
          </a:p>
        </p:txBody>
      </p:sp>
      <p:sp>
        <p:nvSpPr>
          <p:cNvPr id="45" name="Прямоугольная выноска 44"/>
          <p:cNvSpPr/>
          <p:nvPr/>
        </p:nvSpPr>
        <p:spPr>
          <a:xfrm>
            <a:off x="950912" y="3279775"/>
            <a:ext cx="1079500" cy="692150"/>
          </a:xfrm>
          <a:prstGeom prst="wedgeRectCallout">
            <a:avLst>
              <a:gd name="adj1" fmla="val 68259"/>
              <a:gd name="adj2" fmla="val -8659"/>
            </a:avLst>
          </a:prstGeom>
          <a:solidFill>
            <a:srgbClr val="0D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latin typeface="+mj-lt"/>
              </a:rPr>
              <a:t>Баннеры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smtClean="0">
                <a:latin typeface="+mj-lt"/>
              </a:rPr>
              <a:t>WEB</a:t>
            </a:r>
            <a:endParaRPr lang="ru-RU" sz="1300" dirty="0" smtClean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latin typeface="+mj-lt"/>
              </a:rPr>
              <a:t>Приложения</a:t>
            </a:r>
            <a:endParaRPr lang="ru-RU" sz="1300" dirty="0">
              <a:latin typeface="+mj-lt"/>
            </a:endParaRPr>
          </a:p>
        </p:txBody>
      </p:sp>
      <p:sp>
        <p:nvSpPr>
          <p:cNvPr id="46" name="Прямоугольная выноска 45"/>
          <p:cNvSpPr/>
          <p:nvPr/>
        </p:nvSpPr>
        <p:spPr>
          <a:xfrm>
            <a:off x="944620" y="4234658"/>
            <a:ext cx="1049338" cy="528638"/>
          </a:xfrm>
          <a:prstGeom prst="wedgeRectCallout">
            <a:avLst>
              <a:gd name="adj1" fmla="val 48525"/>
              <a:gd name="adj2" fmla="val -71797"/>
            </a:avLst>
          </a:prstGeom>
          <a:solidFill>
            <a:srgbClr val="0D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+mj-lt"/>
              </a:rPr>
              <a:t>Логотипы магазинов</a:t>
            </a:r>
            <a:endParaRPr lang="ru-RU" sz="1400" dirty="0">
              <a:latin typeface="+mj-lt"/>
            </a:endParaRPr>
          </a:p>
        </p:txBody>
      </p:sp>
      <p:sp>
        <p:nvSpPr>
          <p:cNvPr id="47" name="Прямоугольная выноска 46"/>
          <p:cNvSpPr/>
          <p:nvPr/>
        </p:nvSpPr>
        <p:spPr>
          <a:xfrm>
            <a:off x="2414588" y="1274763"/>
            <a:ext cx="3348037" cy="504825"/>
          </a:xfrm>
          <a:prstGeom prst="wedgeRectCallout">
            <a:avLst>
              <a:gd name="adj1" fmla="val 3241"/>
              <a:gd name="adj2" fmla="val 91171"/>
            </a:avLst>
          </a:prstGeom>
          <a:solidFill>
            <a:srgbClr val="0D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Показ дополнительной</a:t>
            </a:r>
            <a:r>
              <a:rPr lang="en-US" sz="1400" dirty="0">
                <a:latin typeface="+mj-lt"/>
              </a:rPr>
              <a:t> </a:t>
            </a:r>
            <a:r>
              <a:rPr lang="ru-RU" sz="1400" dirty="0" smtClean="0">
                <a:latin typeface="+mj-lt"/>
              </a:rPr>
              <a:t>информации (новости, события, акции, видео и др.)</a:t>
            </a:r>
            <a:endParaRPr lang="ru-RU" sz="1400" dirty="0">
              <a:latin typeface="+mj-lt"/>
            </a:endParaRPr>
          </a:p>
        </p:txBody>
      </p:sp>
      <p:sp>
        <p:nvSpPr>
          <p:cNvPr id="48" name="Прямоугольная выноска 47"/>
          <p:cNvSpPr/>
          <p:nvPr/>
        </p:nvSpPr>
        <p:spPr>
          <a:xfrm>
            <a:off x="6016625" y="3106737"/>
            <a:ext cx="1079500" cy="346075"/>
          </a:xfrm>
          <a:prstGeom prst="wedgeRectCallout">
            <a:avLst>
              <a:gd name="adj1" fmla="val -71051"/>
              <a:gd name="adj2" fmla="val -8395"/>
            </a:avLst>
          </a:prstGeom>
          <a:solidFill>
            <a:srgbClr val="0D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Контакты</a:t>
            </a:r>
          </a:p>
        </p:txBody>
      </p:sp>
      <p:sp>
        <p:nvSpPr>
          <p:cNvPr id="49" name="Прямоугольная выноска 48"/>
          <p:cNvSpPr/>
          <p:nvPr/>
        </p:nvSpPr>
        <p:spPr>
          <a:xfrm>
            <a:off x="6016625" y="3723878"/>
            <a:ext cx="1079500" cy="524669"/>
          </a:xfrm>
          <a:prstGeom prst="wedgeRectCallout">
            <a:avLst>
              <a:gd name="adj1" fmla="val -51806"/>
              <a:gd name="adj2" fmla="val -73914"/>
            </a:avLst>
          </a:prstGeom>
          <a:solidFill>
            <a:srgbClr val="0D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Логотип на карте</a:t>
            </a:r>
          </a:p>
        </p:txBody>
      </p:sp>
      <p:sp>
        <p:nvSpPr>
          <p:cNvPr id="50" name="Прямоугольная выноска 49"/>
          <p:cNvSpPr/>
          <p:nvPr/>
        </p:nvSpPr>
        <p:spPr>
          <a:xfrm>
            <a:off x="6016625" y="1274763"/>
            <a:ext cx="1079500" cy="700087"/>
          </a:xfrm>
          <a:prstGeom prst="wedgeRectCallout">
            <a:avLst>
              <a:gd name="adj1" fmla="val -47050"/>
              <a:gd name="adj2" fmla="val 77234"/>
            </a:avLst>
          </a:prstGeom>
          <a:solidFill>
            <a:srgbClr val="0D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Время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Дата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Погода</a:t>
            </a:r>
          </a:p>
        </p:txBody>
      </p:sp>
      <p:sp>
        <p:nvSpPr>
          <p:cNvPr id="51" name="Прямоугольная выноска 50"/>
          <p:cNvSpPr/>
          <p:nvPr/>
        </p:nvSpPr>
        <p:spPr>
          <a:xfrm>
            <a:off x="1520825" y="5507038"/>
            <a:ext cx="5365750" cy="620712"/>
          </a:xfrm>
          <a:prstGeom prst="wedgeRectCallout">
            <a:avLst>
              <a:gd name="adj1" fmla="val -6419"/>
              <a:gd name="adj2" fmla="val -74875"/>
            </a:avLst>
          </a:prstGeom>
          <a:solidFill>
            <a:srgbClr val="0D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j-lt"/>
              </a:rPr>
              <a:t>Выделенное поле АКЦИИ для размещения рекламных баннеров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j-lt"/>
              </a:rPr>
              <a:t>Масштабируемая карта и отображение маршрута к выбранному объекту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j-lt"/>
              </a:rPr>
              <a:t>Звуковые подсказки и лёгкое перемещение между объектами и этажами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90550" y="898525"/>
            <a:ext cx="68564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4"/>
          <p:cNvSpPr/>
          <p:nvPr/>
        </p:nvSpPr>
        <p:spPr>
          <a:xfrm>
            <a:off x="8280400" y="90488"/>
            <a:ext cx="719138" cy="720725"/>
          </a:xfrm>
          <a:prstGeom prst="rect">
            <a:avLst/>
          </a:prstGeom>
          <a:solidFill>
            <a:srgbClr val="2C60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Rectangle 5"/>
          <p:cNvSpPr/>
          <p:nvPr/>
        </p:nvSpPr>
        <p:spPr>
          <a:xfrm>
            <a:off x="8280400" y="1685925"/>
            <a:ext cx="719138" cy="720725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Rectangle 7"/>
          <p:cNvSpPr/>
          <p:nvPr/>
        </p:nvSpPr>
        <p:spPr>
          <a:xfrm>
            <a:off x="8274050" y="890588"/>
            <a:ext cx="720725" cy="7207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188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10350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1936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88" y="1741488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4"/>
          <p:cNvSpPr/>
          <p:nvPr/>
        </p:nvSpPr>
        <p:spPr>
          <a:xfrm>
            <a:off x="8280400" y="2474913"/>
            <a:ext cx="720725" cy="71913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8280400" y="4060825"/>
            <a:ext cx="720725" cy="719138"/>
          </a:xfrm>
          <a:prstGeom prst="rect">
            <a:avLst/>
          </a:prstGeom>
          <a:gradFill>
            <a:gsLst>
              <a:gs pos="0">
                <a:srgbClr val="B31430"/>
              </a:gs>
              <a:gs pos="100000">
                <a:srgbClr val="C9153B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Rectangle 7"/>
          <p:cNvSpPr/>
          <p:nvPr/>
        </p:nvSpPr>
        <p:spPr>
          <a:xfrm>
            <a:off x="8275638" y="3265488"/>
            <a:ext cx="719137" cy="7207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Rectangle 5"/>
          <p:cNvSpPr/>
          <p:nvPr/>
        </p:nvSpPr>
        <p:spPr>
          <a:xfrm>
            <a:off x="8293100" y="5654675"/>
            <a:ext cx="720725" cy="71913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Rectangle 7"/>
          <p:cNvSpPr/>
          <p:nvPr/>
        </p:nvSpPr>
        <p:spPr>
          <a:xfrm>
            <a:off x="8288338" y="4859338"/>
            <a:ext cx="720725" cy="719137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196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261937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34099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Рисунок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4203700"/>
            <a:ext cx="4333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949825"/>
            <a:ext cx="5413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Рисунок 4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5797550"/>
            <a:ext cx="433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240C1-62D6-404C-977B-FD07096D016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38" name="Подзаголовок 2"/>
          <p:cNvSpPr txBox="1">
            <a:spLocks/>
          </p:cNvSpPr>
          <p:nvPr/>
        </p:nvSpPr>
        <p:spPr bwMode="auto">
          <a:xfrm>
            <a:off x="1829650" y="6315075"/>
            <a:ext cx="4459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47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PINA® </a:t>
            </a:r>
            <a:r>
              <a:rPr lang="en-US" b="1" dirty="0"/>
              <a:t>– Personal Interactive Navigation Assistants</a:t>
            </a:r>
            <a:r>
              <a:rPr lang="en-US" dirty="0" smtClean="0">
                <a:latin typeface="+mj-lt"/>
              </a:rPr>
              <a:t> </a:t>
            </a:r>
            <a:endParaRPr lang="ru-RU" dirty="0" smtClean="0">
              <a:latin typeface="+mj-lt"/>
            </a:endParaRPr>
          </a:p>
        </p:txBody>
      </p:sp>
      <p:sp>
        <p:nvSpPr>
          <p:cNvPr id="39" name="Прямоугольная выноска 38"/>
          <p:cNvSpPr/>
          <p:nvPr/>
        </p:nvSpPr>
        <p:spPr>
          <a:xfrm>
            <a:off x="6016625" y="4498977"/>
            <a:ext cx="1079500" cy="360362"/>
          </a:xfrm>
          <a:prstGeom prst="wedgeRectCallout">
            <a:avLst>
              <a:gd name="adj1" fmla="val -51806"/>
              <a:gd name="adj2" fmla="val -73914"/>
            </a:avLst>
          </a:prstGeom>
          <a:solidFill>
            <a:srgbClr val="0D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+mj-lt"/>
              </a:rPr>
              <a:t>Заказ такси</a:t>
            </a:r>
            <a:endParaRPr lang="ru-RU" sz="1400" dirty="0">
              <a:latin typeface="+mj-lt"/>
            </a:endParaRPr>
          </a:p>
        </p:txBody>
      </p:sp>
      <p:sp>
        <p:nvSpPr>
          <p:cNvPr id="40" name="Прямоугольная выноска 39"/>
          <p:cNvSpPr/>
          <p:nvPr/>
        </p:nvSpPr>
        <p:spPr>
          <a:xfrm>
            <a:off x="944620" y="2269331"/>
            <a:ext cx="1079500" cy="700087"/>
          </a:xfrm>
          <a:prstGeom prst="wedgeRectCallout">
            <a:avLst>
              <a:gd name="adj1" fmla="val 51271"/>
              <a:gd name="adj2" fmla="val 78519"/>
            </a:avLst>
          </a:prstGeom>
          <a:solidFill>
            <a:srgbClr val="0D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 smtClean="0">
                <a:latin typeface="+mj-lt"/>
              </a:rPr>
              <a:t>Сэлфи</a:t>
            </a:r>
            <a:r>
              <a:rPr lang="ru-RU" sz="1400" dirty="0" smtClean="0">
                <a:latin typeface="+mj-lt"/>
              </a:rPr>
              <a:t>-камера</a:t>
            </a:r>
            <a:endParaRPr lang="ru-RU" sz="1400" dirty="0">
              <a:latin typeface="+mj-lt"/>
            </a:endParaRPr>
          </a:p>
        </p:txBody>
      </p:sp>
      <p:sp>
        <p:nvSpPr>
          <p:cNvPr id="41" name="Прямоугольная выноска 40"/>
          <p:cNvSpPr/>
          <p:nvPr/>
        </p:nvSpPr>
        <p:spPr>
          <a:xfrm>
            <a:off x="6016625" y="2270124"/>
            <a:ext cx="1079500" cy="699293"/>
          </a:xfrm>
          <a:prstGeom prst="wedgeRectCallout">
            <a:avLst>
              <a:gd name="adj1" fmla="val -71051"/>
              <a:gd name="adj2" fmla="val -8395"/>
            </a:avLst>
          </a:prstGeom>
          <a:solidFill>
            <a:srgbClr val="0D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+mj-lt"/>
              </a:rPr>
              <a:t>Голосовое сопровождение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54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009900"/>
          </a:solidFill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6350"/>
            <a:ext cx="8416925" cy="887413"/>
          </a:xfrm>
        </p:spPr>
        <p:txBody>
          <a:bodyPr/>
          <a:lstStyle/>
          <a:p>
            <a:pPr algn="l" eaLnBrk="1" hangingPunct="1"/>
            <a:r>
              <a:rPr lang="ru-RU" sz="2200" b="1" dirty="0" smtClean="0"/>
              <a:t>РЕФЕРЕНС – ЛИСТ (ИНТЕРФЕЙСЫ И НАВИГАЦИИ ДЛЯ ОБЪЕКТОВ)</a:t>
            </a:r>
            <a:endParaRPr lang="ru-RU" sz="2200" dirty="0" smtClean="0"/>
          </a:p>
        </p:txBody>
      </p:sp>
      <p:pic>
        <p:nvPicPr>
          <p:cNvPr id="410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15075"/>
            <a:ext cx="11652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4"/>
          <p:cNvSpPr/>
          <p:nvPr/>
        </p:nvSpPr>
        <p:spPr>
          <a:xfrm>
            <a:off x="8280400" y="90488"/>
            <a:ext cx="719138" cy="720725"/>
          </a:xfrm>
          <a:prstGeom prst="rect">
            <a:avLst/>
          </a:prstGeom>
          <a:solidFill>
            <a:srgbClr val="2C60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ectangle 5"/>
          <p:cNvSpPr/>
          <p:nvPr/>
        </p:nvSpPr>
        <p:spPr>
          <a:xfrm>
            <a:off x="8280400" y="1685925"/>
            <a:ext cx="719138" cy="720725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ectangle 7"/>
          <p:cNvSpPr/>
          <p:nvPr/>
        </p:nvSpPr>
        <p:spPr>
          <a:xfrm>
            <a:off x="8274050" y="890588"/>
            <a:ext cx="720725" cy="7207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105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10350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1936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88" y="1741488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590550" y="1014414"/>
            <a:ext cx="6851650" cy="4999829"/>
          </a:xfrm>
          <a:prstGeom prst="rect">
            <a:avLst/>
          </a:prstGeom>
          <a:solidFill>
            <a:srgbClr val="2C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/>
              <a:t>Нашей компанией разработаны интерфейсы и интерактивные навигации для следующих объектов:</a:t>
            </a:r>
            <a:endParaRPr lang="ru-RU" sz="105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</a:rPr>
              <a:t>Примеры интерфейсов: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</a:rPr>
              <a:t>ТРЦ Гудзон - </a:t>
            </a:r>
            <a:r>
              <a:rPr lang="en-US" sz="1050" dirty="0" smtClean="0">
                <a:solidFill>
                  <a:schemeClr val="tx1"/>
                </a:solidFill>
              </a:rPr>
              <a:t>https://yadi.sk/i/0E_ATo3uBHtGhw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</a:rPr>
              <a:t>ТРЦ Радуга Парк - https://www.youtube.com/watch?v=2iBbipBp8fY&amp;feature=youtu.be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</a:rPr>
              <a:t>ТРЦ </a:t>
            </a:r>
            <a:r>
              <a:rPr lang="ru-RU" sz="1050" dirty="0" err="1" smtClean="0">
                <a:solidFill>
                  <a:schemeClr val="tx1"/>
                </a:solidFill>
              </a:rPr>
              <a:t>КомсоМолл</a:t>
            </a:r>
            <a:r>
              <a:rPr lang="ru-RU" sz="1050" dirty="0" smtClean="0">
                <a:solidFill>
                  <a:schemeClr val="tx1"/>
                </a:solidFill>
              </a:rPr>
              <a:t> - https://www.youtube.com/watch?v=BQSb3pDvNZc&amp;t=6s</a:t>
            </a:r>
            <a:endParaRPr lang="ru-RU" sz="1050" dirty="0">
              <a:solidFill>
                <a:schemeClr val="tx1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590550" y="895350"/>
            <a:ext cx="6851650" cy="3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4"/>
          <p:cNvSpPr/>
          <p:nvPr/>
        </p:nvSpPr>
        <p:spPr>
          <a:xfrm>
            <a:off x="8280400" y="2474913"/>
            <a:ext cx="720725" cy="71913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Rectangle 5"/>
          <p:cNvSpPr/>
          <p:nvPr/>
        </p:nvSpPr>
        <p:spPr>
          <a:xfrm>
            <a:off x="8280400" y="4060825"/>
            <a:ext cx="720725" cy="719138"/>
          </a:xfrm>
          <a:prstGeom prst="rect">
            <a:avLst/>
          </a:prstGeom>
          <a:gradFill>
            <a:gsLst>
              <a:gs pos="0">
                <a:srgbClr val="B31430"/>
              </a:gs>
              <a:gs pos="100000">
                <a:srgbClr val="C9153B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Rectangle 7"/>
          <p:cNvSpPr/>
          <p:nvPr/>
        </p:nvSpPr>
        <p:spPr>
          <a:xfrm>
            <a:off x="8275638" y="3265488"/>
            <a:ext cx="719137" cy="7207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Rectangle 5"/>
          <p:cNvSpPr/>
          <p:nvPr/>
        </p:nvSpPr>
        <p:spPr>
          <a:xfrm>
            <a:off x="8293100" y="5654675"/>
            <a:ext cx="720725" cy="71913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Rectangle 7"/>
          <p:cNvSpPr/>
          <p:nvPr/>
        </p:nvSpPr>
        <p:spPr>
          <a:xfrm>
            <a:off x="8288338" y="4859338"/>
            <a:ext cx="720725" cy="719137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123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261937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34099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4203700"/>
            <a:ext cx="4333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949825"/>
            <a:ext cx="5413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5797550"/>
            <a:ext cx="433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240C1-62D6-404C-977B-FD07096D016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 bwMode="auto">
          <a:xfrm>
            <a:off x="1829650" y="6315075"/>
            <a:ext cx="4459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47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PINA® </a:t>
            </a:r>
            <a:r>
              <a:rPr lang="en-US" b="1" dirty="0"/>
              <a:t>– Personal Interactive Navigation Assistants</a:t>
            </a:r>
            <a:r>
              <a:rPr lang="en-US" dirty="0" smtClean="0">
                <a:latin typeface="+mj-lt"/>
              </a:rPr>
              <a:t> </a:t>
            </a:r>
            <a:endParaRPr lang="ru-RU" dirty="0" smtClean="0"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074726"/>
              </p:ext>
            </p:extLst>
          </p:nvPr>
        </p:nvGraphicFramePr>
        <p:xfrm>
          <a:off x="685860" y="1311275"/>
          <a:ext cx="5667315" cy="3919958"/>
        </p:xfrm>
        <a:graphic>
          <a:graphicData uri="http://schemas.openxmlformats.org/drawingml/2006/table">
            <a:tbl>
              <a:tblPr firstRow="1" firstCol="1" bandRow="1">
                <a:effectLst>
                  <a:outerShdw sx="1000" sy="1000" algn="ctr" rotWithShape="0">
                    <a:srgbClr val="000000"/>
                  </a:outerShdw>
                </a:effectLst>
                <a:tableStyleId>{5C22544A-7EE6-4342-B048-85BDC9FD1C3A}</a:tableStyleId>
              </a:tblPr>
              <a:tblGrid>
                <a:gridCol w="1234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3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3594"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Город</a:t>
                      </a:r>
                    </a:p>
                  </a:txBody>
                  <a:tcPr marL="41283" marR="4128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Объект</a:t>
                      </a:r>
                    </a:p>
                  </a:txBody>
                  <a:tcPr marL="41283" marR="4128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489"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Екатеринбург</a:t>
                      </a:r>
                    </a:p>
                    <a:p>
                      <a:pPr marL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1283" marR="4128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ТЦ «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WOWhouse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», БЦ 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«Белинского 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83», БЦ 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«Высоцкий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»,</a:t>
                      </a:r>
                    </a:p>
                    <a:p>
                      <a:pPr marL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БЦ 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Гринпарк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», ТЦ 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«Кит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», ТЦ 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КомсоМолл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»,</a:t>
                      </a:r>
                    </a:p>
                    <a:p>
                      <a:pPr marL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БЦ 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Summit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»,  ТЦ 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Успенский</a:t>
                      </a:r>
                      <a:r>
                        <a:rPr lang="ru-RU" sz="105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»,ТЦ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«Фан-Фан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</a:p>
                    <a:p>
                      <a:pPr marL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БЦ 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Филитцъ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», ТРЦ 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«Радуга Парк»</a:t>
                      </a:r>
                    </a:p>
                  </a:txBody>
                  <a:tcPr marL="41283" marR="4128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Курск</a:t>
                      </a:r>
                    </a:p>
                  </a:txBody>
                  <a:tcPr marL="41283" marR="4128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ТЦ «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Манеж», ТЦ 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Пушкинский», ТЦ 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«Конфетти»</a:t>
                      </a:r>
                    </a:p>
                  </a:txBody>
                  <a:tcPr marL="41283" marR="4128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Москва</a:t>
                      </a:r>
                    </a:p>
                  </a:txBody>
                  <a:tcPr marL="41283" marR="4128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ТЦ «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Гудзон», ТЦ 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«Конфетти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»,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БЦ «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Лето», БЦ 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«М10»</a:t>
                      </a:r>
                    </a:p>
                  </a:txBody>
                  <a:tcPr marL="41283" marR="4128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594"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Н. Тагил</a:t>
                      </a:r>
                    </a:p>
                  </a:txBody>
                  <a:tcPr marL="41283" marR="4128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ТЦ «Кит» </a:t>
                      </a:r>
                    </a:p>
                  </a:txBody>
                  <a:tcPr marL="41283" marR="4128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594"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Новокузнецк</a:t>
                      </a:r>
                    </a:p>
                  </a:txBody>
                  <a:tcPr marL="41283" marR="4128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ТЦ «Сити </a:t>
                      </a:r>
                      <a:r>
                        <a:rPr lang="ru-RU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Молл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</a:p>
                  </a:txBody>
                  <a:tcPr marL="41283" marR="4128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554"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Новосибирск</a:t>
                      </a:r>
                    </a:p>
                  </a:txBody>
                  <a:tcPr marL="41283" marR="4128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ТЦ «Голден 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Парк», ТЦ 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Роял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Парк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»,</a:t>
                      </a:r>
                    </a:p>
                    <a:p>
                      <a:pPr marL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ТЦ 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«Сан Сити»</a:t>
                      </a:r>
                    </a:p>
                  </a:txBody>
                  <a:tcPr marL="41283" marR="4128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Пермь</a:t>
                      </a:r>
                    </a:p>
                  </a:txBody>
                  <a:tcPr marL="41283" marR="4128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БЦ «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Green Plaza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», ТЦ 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«Колизей Атриум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ТЦ 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«Колизей </a:t>
                      </a:r>
                      <a:r>
                        <a:rPr lang="ru-RU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Синема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», БЦ 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Любимов»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283" marR="4128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163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Уфа</a:t>
                      </a:r>
                    </a:p>
                  </a:txBody>
                  <a:tcPr marL="41283" marR="4128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ТЦ «МИР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», ТЦ 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«Семья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ТЦ 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«Центральный» </a:t>
                      </a:r>
                    </a:p>
                  </a:txBody>
                  <a:tcPr marL="41283" marR="4128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Челябинск</a:t>
                      </a:r>
                    </a:p>
                  </a:txBody>
                  <a:tcPr marL="41283" marR="4128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ТЦ «Космос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», ТЦ 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«Куба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ТЦ 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«Родник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», БЦ 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«Челябинск-Сити»</a:t>
                      </a:r>
                    </a:p>
                  </a:txBody>
                  <a:tcPr marL="41283" marR="4128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53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Сочи</a:t>
                      </a:r>
                    </a:p>
                  </a:txBody>
                  <a:tcPr marL="41283" marR="4128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ТЦ «Апельсин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», ТЦ 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«Мандарин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ТЦ 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«Мелодия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», ТЦ 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«Торговая галерея»</a:t>
                      </a:r>
                    </a:p>
                  </a:txBody>
                  <a:tcPr marL="41283" marR="4128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19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009900"/>
          </a:solidFill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6350"/>
            <a:ext cx="8416925" cy="887413"/>
          </a:xfrm>
        </p:spPr>
        <p:txBody>
          <a:bodyPr/>
          <a:lstStyle/>
          <a:p>
            <a:pPr algn="l" eaLnBrk="1" hangingPunct="1"/>
            <a:r>
              <a:rPr lang="ru-RU" sz="2400" b="1" dirty="0"/>
              <a:t>Сенсорный </a:t>
            </a:r>
            <a:r>
              <a:rPr lang="ru-RU" sz="2400" b="1" dirty="0" err="1" smtClean="0"/>
              <a:t>видеостенд</a:t>
            </a:r>
            <a:r>
              <a:rPr lang="ru-RU" sz="2400" b="1" dirty="0" smtClean="0"/>
              <a:t> FHD</a:t>
            </a:r>
            <a:endParaRPr lang="ru-RU" sz="2400" dirty="0" smtClean="0"/>
          </a:p>
        </p:txBody>
      </p:sp>
      <p:pic>
        <p:nvPicPr>
          <p:cNvPr id="410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15075"/>
            <a:ext cx="11652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4"/>
          <p:cNvSpPr/>
          <p:nvPr/>
        </p:nvSpPr>
        <p:spPr>
          <a:xfrm>
            <a:off x="8280400" y="90488"/>
            <a:ext cx="719138" cy="720725"/>
          </a:xfrm>
          <a:prstGeom prst="rect">
            <a:avLst/>
          </a:prstGeom>
          <a:solidFill>
            <a:srgbClr val="2C60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ectangle 5"/>
          <p:cNvSpPr/>
          <p:nvPr/>
        </p:nvSpPr>
        <p:spPr>
          <a:xfrm>
            <a:off x="8280400" y="1685925"/>
            <a:ext cx="719138" cy="720725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ectangle 7"/>
          <p:cNvSpPr/>
          <p:nvPr/>
        </p:nvSpPr>
        <p:spPr>
          <a:xfrm>
            <a:off x="8274050" y="890588"/>
            <a:ext cx="720725" cy="7207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105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10350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1936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88" y="1741488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590550" y="1014414"/>
            <a:ext cx="6851650" cy="4999829"/>
          </a:xfrm>
          <a:prstGeom prst="rect">
            <a:avLst/>
          </a:prstGeom>
          <a:solidFill>
            <a:srgbClr val="2C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+mj-lt"/>
              </a:rPr>
              <a:t>Характеристики: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Видео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экран </a:t>
            </a:r>
            <a:r>
              <a:rPr lang="ru-RU" sz="1200" dirty="0" err="1">
                <a:solidFill>
                  <a:schemeClr val="tx1"/>
                </a:solidFill>
                <a:latin typeface="+mj-lt"/>
              </a:rPr>
              <a:t>FullHD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, яркость 350 </a:t>
            </a:r>
            <a:r>
              <a:rPr lang="ru-RU" sz="1200" dirty="0" err="1" smtClean="0">
                <a:solidFill>
                  <a:schemeClr val="tx1"/>
                </a:solidFill>
                <a:latin typeface="+mj-lt"/>
              </a:rPr>
              <a:t>cd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/m2,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предназначен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для внутреннего использования (</a:t>
            </a:r>
            <a:r>
              <a:rPr lang="ru-RU" sz="1200" dirty="0" err="1">
                <a:solidFill>
                  <a:schemeClr val="tx1"/>
                </a:solidFill>
                <a:latin typeface="+mj-lt"/>
              </a:rPr>
              <a:t>indoor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)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Степень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защиты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ip54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Блок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ЭВМ: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i3,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4Gb DDR3 ОЗУ,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120Gb 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SSD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+mj-lt"/>
              </a:rPr>
              <a:t>Wi-Fi</a:t>
            </a:r>
            <a:endParaRPr lang="ru-RU" sz="1200" dirty="0" smtClean="0">
              <a:solidFill>
                <a:schemeClr val="tx1"/>
              </a:solidFill>
              <a:latin typeface="+mj-lt"/>
              <a:cs typeface="Arial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Стереозвук Аудиоколонки 2x10Вт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Сенсорный экран на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10 </a:t>
            </a:r>
            <a:r>
              <a:rPr lang="ru-RU" sz="1200" dirty="0" err="1" smtClean="0">
                <a:solidFill>
                  <a:schemeClr val="tx1"/>
                </a:solidFill>
                <a:latin typeface="+mj-lt"/>
              </a:rPr>
              <a:t>точкек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 касания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Возможность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управления контентом через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интернет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ОС </a:t>
            </a:r>
            <a:r>
              <a:rPr lang="ru-RU" sz="1200" dirty="0" err="1">
                <a:solidFill>
                  <a:schemeClr val="tx1"/>
                </a:solidFill>
                <a:latin typeface="+mj-lt"/>
              </a:rPr>
              <a:t>Microsoft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+mj-lt"/>
              </a:rPr>
              <a:t>Windows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+mj-lt"/>
              </a:rPr>
              <a:t>Embedded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200" dirty="0">
              <a:solidFill>
                <a:schemeClr val="tx1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j-lt"/>
              </a:rPr>
              <a:t>Срок поставки: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3 месяца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+mj-lt"/>
              </a:rPr>
              <a:t>Стоимость экрана</a:t>
            </a:r>
            <a:r>
              <a:rPr lang="ru-RU" sz="1200" b="1" dirty="0" smtClean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42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дюйма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210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000 руб., без НДС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55 дюймов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235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000 руб., без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НДС 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65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дюймов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305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000 руб., без НДС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75 дюймов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385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000 руб., без НДС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1"/>
              </a:solidFill>
              <a:latin typeface="+mj-lt"/>
            </a:endParaRPr>
          </a:p>
          <a:p>
            <a:r>
              <a:rPr lang="ru-RU" sz="1200" b="1" dirty="0">
                <a:latin typeface="+mj-lt"/>
              </a:rPr>
              <a:t>Функциональные дополнительные опции:</a:t>
            </a:r>
            <a:endParaRPr lang="ru-RU" sz="1200" dirty="0"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Возможность подключение 3G маршрутизатора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+ 20 000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рублей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Встроенная </a:t>
            </a:r>
            <a:r>
              <a:rPr lang="ru-RU" sz="1200" dirty="0" err="1">
                <a:solidFill>
                  <a:schemeClr val="tx1"/>
                </a:solidFill>
                <a:latin typeface="+mj-lt"/>
              </a:rPr>
              <a:t>web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-камера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1080р + 10 000 рублей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Блок ЭВМ: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i5 (вместо 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i3) + 20 000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рублей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590550" y="895350"/>
            <a:ext cx="6851650" cy="3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4"/>
          <p:cNvSpPr/>
          <p:nvPr/>
        </p:nvSpPr>
        <p:spPr>
          <a:xfrm>
            <a:off x="8280400" y="2474913"/>
            <a:ext cx="720725" cy="71913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Rectangle 5"/>
          <p:cNvSpPr/>
          <p:nvPr/>
        </p:nvSpPr>
        <p:spPr>
          <a:xfrm>
            <a:off x="8280400" y="4060825"/>
            <a:ext cx="720725" cy="719138"/>
          </a:xfrm>
          <a:prstGeom prst="rect">
            <a:avLst/>
          </a:prstGeom>
          <a:gradFill>
            <a:gsLst>
              <a:gs pos="0">
                <a:srgbClr val="B31430"/>
              </a:gs>
              <a:gs pos="100000">
                <a:srgbClr val="C9153B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Rectangle 7"/>
          <p:cNvSpPr/>
          <p:nvPr/>
        </p:nvSpPr>
        <p:spPr>
          <a:xfrm>
            <a:off x="8275638" y="3265488"/>
            <a:ext cx="719137" cy="7207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Rectangle 5"/>
          <p:cNvSpPr/>
          <p:nvPr/>
        </p:nvSpPr>
        <p:spPr>
          <a:xfrm>
            <a:off x="8293100" y="5654675"/>
            <a:ext cx="720725" cy="71913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Rectangle 7"/>
          <p:cNvSpPr/>
          <p:nvPr/>
        </p:nvSpPr>
        <p:spPr>
          <a:xfrm>
            <a:off x="8288338" y="4859338"/>
            <a:ext cx="720725" cy="719137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123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261937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34099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4203700"/>
            <a:ext cx="4333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949825"/>
            <a:ext cx="5413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5797550"/>
            <a:ext cx="433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240C1-62D6-404C-977B-FD07096D016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 bwMode="auto">
          <a:xfrm>
            <a:off x="1829650" y="6315075"/>
            <a:ext cx="4459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47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PINA® </a:t>
            </a:r>
            <a:r>
              <a:rPr lang="en-US" b="1" dirty="0"/>
              <a:t>– Personal Interactive Navigation Assistants</a:t>
            </a:r>
            <a:r>
              <a:rPr lang="en-US" dirty="0" smtClean="0">
                <a:latin typeface="+mj-lt"/>
              </a:rPr>
              <a:t> </a:t>
            </a:r>
            <a:endParaRPr lang="ru-RU" dirty="0" smtClean="0">
              <a:latin typeface="+mj-lt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6512" y="1346865"/>
            <a:ext cx="2038496" cy="4334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611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009900"/>
          </a:solidFill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6350"/>
            <a:ext cx="8416925" cy="887413"/>
          </a:xfrm>
        </p:spPr>
        <p:txBody>
          <a:bodyPr/>
          <a:lstStyle/>
          <a:p>
            <a:pPr algn="l" eaLnBrk="1" hangingPunct="1"/>
            <a:r>
              <a:rPr lang="ru-RU" sz="2400" b="1" dirty="0"/>
              <a:t>Сенсорный </a:t>
            </a:r>
            <a:r>
              <a:rPr lang="ru-RU" sz="2400" b="1" dirty="0" err="1" smtClean="0"/>
              <a:t>видеостенд</a:t>
            </a:r>
            <a:r>
              <a:rPr lang="ru-RU" sz="2400" b="1" dirty="0" smtClean="0"/>
              <a:t> 55 </a:t>
            </a:r>
            <a:r>
              <a:rPr lang="ru-RU" sz="2400" b="1" dirty="0"/>
              <a:t>дюймов </a:t>
            </a:r>
            <a:r>
              <a:rPr lang="en-US" sz="2400" b="1" dirty="0"/>
              <a:t>F</a:t>
            </a:r>
            <a:r>
              <a:rPr lang="ru-RU" sz="2400" b="1" dirty="0" smtClean="0"/>
              <a:t>HD</a:t>
            </a:r>
            <a:endParaRPr lang="ru-RU" sz="2400" dirty="0" smtClean="0"/>
          </a:p>
        </p:txBody>
      </p:sp>
      <p:pic>
        <p:nvPicPr>
          <p:cNvPr id="410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15075"/>
            <a:ext cx="11652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4"/>
          <p:cNvSpPr/>
          <p:nvPr/>
        </p:nvSpPr>
        <p:spPr>
          <a:xfrm>
            <a:off x="8280400" y="90488"/>
            <a:ext cx="719138" cy="720725"/>
          </a:xfrm>
          <a:prstGeom prst="rect">
            <a:avLst/>
          </a:prstGeom>
          <a:solidFill>
            <a:srgbClr val="2C60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ectangle 5"/>
          <p:cNvSpPr/>
          <p:nvPr/>
        </p:nvSpPr>
        <p:spPr>
          <a:xfrm>
            <a:off x="8280400" y="1685925"/>
            <a:ext cx="719138" cy="720725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ectangle 7"/>
          <p:cNvSpPr/>
          <p:nvPr/>
        </p:nvSpPr>
        <p:spPr>
          <a:xfrm>
            <a:off x="8274050" y="890588"/>
            <a:ext cx="720725" cy="7207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105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10350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1936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88" y="1741488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590550" y="1014414"/>
            <a:ext cx="6851650" cy="4999829"/>
          </a:xfrm>
          <a:prstGeom prst="rect">
            <a:avLst/>
          </a:prstGeom>
          <a:solidFill>
            <a:srgbClr val="2C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+mj-lt"/>
              </a:rPr>
              <a:t>Характеристики: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Видео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экран 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Full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HD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, яркость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400 </a:t>
            </a:r>
            <a:r>
              <a:rPr lang="ru-RU" sz="1200" dirty="0" err="1" smtClean="0">
                <a:solidFill>
                  <a:schemeClr val="tx1"/>
                </a:solidFill>
                <a:latin typeface="+mj-lt"/>
              </a:rPr>
              <a:t>cd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/m2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, диагональ 55 дюймов, </a:t>
            </a:r>
            <a:endParaRPr lang="ru-RU" sz="1200" dirty="0" smtClean="0">
              <a:solidFill>
                <a:schemeClr val="tx1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предназначен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для внутреннего использования (</a:t>
            </a:r>
            <a:r>
              <a:rPr lang="ru-RU" sz="1200" dirty="0" err="1">
                <a:solidFill>
                  <a:schemeClr val="tx1"/>
                </a:solidFill>
                <a:latin typeface="+mj-lt"/>
              </a:rPr>
              <a:t>indoor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)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Степень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защиты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ip54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+mj-lt"/>
              </a:rPr>
              <a:t>Блок ЭВМ: i</a:t>
            </a:r>
            <a:r>
              <a:rPr lang="en-US" sz="1200" dirty="0">
                <a:latin typeface="+mj-lt"/>
              </a:rPr>
              <a:t>5</a:t>
            </a:r>
            <a:r>
              <a:rPr lang="ru-RU" sz="1200" dirty="0">
                <a:latin typeface="+mj-lt"/>
              </a:rPr>
              <a:t>, </a:t>
            </a:r>
            <a:r>
              <a:rPr lang="en-US" sz="1200" dirty="0">
                <a:latin typeface="+mj-lt"/>
              </a:rPr>
              <a:t>4</a:t>
            </a:r>
            <a:r>
              <a:rPr lang="ru-RU" sz="1200" dirty="0" err="1">
                <a:latin typeface="+mj-lt"/>
              </a:rPr>
              <a:t>Gb</a:t>
            </a:r>
            <a:r>
              <a:rPr lang="ru-RU" sz="1200" dirty="0">
                <a:latin typeface="+mj-lt"/>
              </a:rPr>
              <a:t> </a:t>
            </a:r>
            <a:r>
              <a:rPr lang="en-US" sz="1200" dirty="0" smtClean="0">
                <a:latin typeface="+mj-lt"/>
              </a:rPr>
              <a:t>DDR</a:t>
            </a:r>
            <a:r>
              <a:rPr lang="ru-RU" sz="1200" dirty="0">
                <a:latin typeface="+mj-lt"/>
              </a:rPr>
              <a:t>3</a:t>
            </a:r>
            <a:r>
              <a:rPr lang="ru-RU" sz="1200" dirty="0" smtClean="0">
                <a:latin typeface="+mj-lt"/>
              </a:rPr>
              <a:t> </a:t>
            </a:r>
            <a:r>
              <a:rPr lang="ru-RU" sz="1200" dirty="0">
                <a:latin typeface="+mj-lt"/>
              </a:rPr>
              <a:t>ОЗУ, </a:t>
            </a:r>
            <a:r>
              <a:rPr lang="ru-RU" sz="1200" dirty="0" smtClean="0">
                <a:latin typeface="+mj-lt"/>
              </a:rPr>
              <a:t>500Gb </a:t>
            </a:r>
            <a:r>
              <a:rPr lang="en-US" sz="1200" dirty="0" smtClean="0">
                <a:latin typeface="+mj-lt"/>
              </a:rPr>
              <a:t>SATA</a:t>
            </a:r>
            <a:r>
              <a:rPr lang="ru-RU" sz="1200" dirty="0" smtClean="0">
                <a:latin typeface="+mj-lt"/>
              </a:rPr>
              <a:t>, </a:t>
            </a:r>
            <a:r>
              <a:rPr lang="ru-RU" sz="1200" dirty="0" err="1">
                <a:latin typeface="+mj-lt"/>
              </a:rPr>
              <a:t>Wi-Fi</a:t>
            </a:r>
            <a:endParaRPr lang="ru-RU" sz="1200" dirty="0">
              <a:latin typeface="+mj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Стереозвук Аудиоколонки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2x10Вт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Сенсорный экран на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2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точки касания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Возможность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управления контентом через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интернет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ОС </a:t>
            </a:r>
            <a:r>
              <a:rPr lang="ru-RU" sz="1200" dirty="0" err="1">
                <a:solidFill>
                  <a:schemeClr val="tx1"/>
                </a:solidFill>
                <a:latin typeface="+mj-lt"/>
              </a:rPr>
              <a:t>Microsoft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+mj-lt"/>
              </a:rPr>
              <a:t>Windows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+mj-lt"/>
              </a:rPr>
              <a:t>Embedded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Вес 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70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 кг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>
              <a:solidFill>
                <a:schemeClr val="tx1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+mj-lt"/>
              </a:rPr>
              <a:t>Размеры:</a:t>
            </a:r>
            <a:endParaRPr lang="ru-RU" sz="1200" b="1" dirty="0">
              <a:solidFill>
                <a:schemeClr val="tx1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Высота 2 000 мм, Ширина 850 мм, Глубина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79мм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j-lt"/>
              </a:rPr>
              <a:t>Срок поставки: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в наличии. Предложение ограниченно.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+mj-lt"/>
              </a:rPr>
              <a:t>Стоимость экрана</a:t>
            </a:r>
            <a:r>
              <a:rPr lang="ru-RU" sz="1200" b="1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180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000 руб., без НДС.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tx1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+mj-lt"/>
              </a:rPr>
              <a:t>Функциональные дополнительные опции: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Возможность подключение 3G маршрутизатора + 20 000 рублей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err="1">
                <a:solidFill>
                  <a:schemeClr val="tx1"/>
                </a:solidFill>
                <a:latin typeface="+mj-lt"/>
              </a:rPr>
              <a:t>Web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 камера + 10 000 рублей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tx1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 smtClean="0">
              <a:solidFill>
                <a:schemeClr val="tx1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j-lt"/>
              </a:rPr>
              <a:t/>
            </a:r>
            <a:br>
              <a:rPr lang="ru-RU" sz="1200" dirty="0">
                <a:latin typeface="+mj-lt"/>
              </a:rPr>
            </a:b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590550" y="895350"/>
            <a:ext cx="6851650" cy="3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4"/>
          <p:cNvSpPr/>
          <p:nvPr/>
        </p:nvSpPr>
        <p:spPr>
          <a:xfrm>
            <a:off x="8280400" y="2474913"/>
            <a:ext cx="720725" cy="71913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Rectangle 5"/>
          <p:cNvSpPr/>
          <p:nvPr/>
        </p:nvSpPr>
        <p:spPr>
          <a:xfrm>
            <a:off x="8280400" y="4060825"/>
            <a:ext cx="720725" cy="719138"/>
          </a:xfrm>
          <a:prstGeom prst="rect">
            <a:avLst/>
          </a:prstGeom>
          <a:gradFill>
            <a:gsLst>
              <a:gs pos="0">
                <a:srgbClr val="B31430"/>
              </a:gs>
              <a:gs pos="100000">
                <a:srgbClr val="C9153B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Rectangle 7"/>
          <p:cNvSpPr/>
          <p:nvPr/>
        </p:nvSpPr>
        <p:spPr>
          <a:xfrm>
            <a:off x="8275638" y="3265488"/>
            <a:ext cx="719137" cy="7207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Rectangle 5"/>
          <p:cNvSpPr/>
          <p:nvPr/>
        </p:nvSpPr>
        <p:spPr>
          <a:xfrm>
            <a:off x="8293100" y="5654675"/>
            <a:ext cx="720725" cy="71913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Rectangle 7"/>
          <p:cNvSpPr/>
          <p:nvPr/>
        </p:nvSpPr>
        <p:spPr>
          <a:xfrm>
            <a:off x="8288338" y="4859338"/>
            <a:ext cx="720725" cy="719137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123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261937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34099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4203700"/>
            <a:ext cx="4333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949825"/>
            <a:ext cx="5413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5797550"/>
            <a:ext cx="433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240C1-62D6-404C-977B-FD07096D016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 bwMode="auto">
          <a:xfrm>
            <a:off x="1829650" y="6315075"/>
            <a:ext cx="4459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47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PINA® </a:t>
            </a:r>
            <a:r>
              <a:rPr lang="en-US" b="1" dirty="0"/>
              <a:t>– Personal Interactive Navigation Assistants</a:t>
            </a:r>
            <a:r>
              <a:rPr lang="en-US" dirty="0" smtClean="0">
                <a:latin typeface="+mj-lt"/>
              </a:rPr>
              <a:t> </a:t>
            </a:r>
            <a:endParaRPr lang="ru-RU" dirty="0" smtClean="0">
              <a:latin typeface="+mj-lt"/>
            </a:endParaRPr>
          </a:p>
        </p:txBody>
      </p:sp>
      <p:pic>
        <p:nvPicPr>
          <p:cNvPr id="34" name="Picture 2" descr="D:\YandexDisk\PINA content\1. Врезка\КП\Рисунок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82" y="1250950"/>
            <a:ext cx="2212975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5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009900"/>
          </a:solidFill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6350"/>
            <a:ext cx="8416925" cy="887413"/>
          </a:xfrm>
        </p:spPr>
        <p:txBody>
          <a:bodyPr/>
          <a:lstStyle/>
          <a:p>
            <a:pPr algn="l" eaLnBrk="1" hangingPunct="1"/>
            <a:r>
              <a:rPr lang="ru-RU" sz="2400" b="1" dirty="0"/>
              <a:t>Сенсорный </a:t>
            </a:r>
            <a:r>
              <a:rPr lang="ru-RU" sz="2400" b="1" dirty="0" smtClean="0"/>
              <a:t>навесной экран </a:t>
            </a:r>
            <a:r>
              <a:rPr lang="en-US" sz="2400" b="1" dirty="0" smtClean="0"/>
              <a:t>F</a:t>
            </a:r>
            <a:r>
              <a:rPr lang="ru-RU" sz="2400" b="1" dirty="0" smtClean="0"/>
              <a:t>HD</a:t>
            </a:r>
            <a:endParaRPr lang="ru-RU" sz="2400" dirty="0" smtClean="0"/>
          </a:p>
        </p:txBody>
      </p:sp>
      <p:pic>
        <p:nvPicPr>
          <p:cNvPr id="410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15075"/>
            <a:ext cx="11652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4"/>
          <p:cNvSpPr/>
          <p:nvPr/>
        </p:nvSpPr>
        <p:spPr>
          <a:xfrm>
            <a:off x="8280400" y="90488"/>
            <a:ext cx="719138" cy="720725"/>
          </a:xfrm>
          <a:prstGeom prst="rect">
            <a:avLst/>
          </a:prstGeom>
          <a:solidFill>
            <a:srgbClr val="2C60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ectangle 5"/>
          <p:cNvSpPr/>
          <p:nvPr/>
        </p:nvSpPr>
        <p:spPr>
          <a:xfrm>
            <a:off x="8280400" y="1685925"/>
            <a:ext cx="719138" cy="720725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ectangle 7"/>
          <p:cNvSpPr/>
          <p:nvPr/>
        </p:nvSpPr>
        <p:spPr>
          <a:xfrm>
            <a:off x="8274050" y="890588"/>
            <a:ext cx="720725" cy="7207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105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10350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1936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88" y="1741488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590550" y="1014414"/>
            <a:ext cx="6851650" cy="4999829"/>
          </a:xfrm>
          <a:prstGeom prst="rect">
            <a:avLst/>
          </a:prstGeom>
          <a:solidFill>
            <a:srgbClr val="2C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+mj-lt"/>
              </a:rPr>
              <a:t>Характеристики: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Видео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экран </a:t>
            </a:r>
            <a:r>
              <a:rPr lang="ru-RU" sz="1200" dirty="0" err="1">
                <a:solidFill>
                  <a:schemeClr val="tx1"/>
                </a:solidFill>
                <a:latin typeface="+mj-lt"/>
              </a:rPr>
              <a:t>FullHD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, яркость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400 </a:t>
            </a:r>
            <a:r>
              <a:rPr lang="ru-RU" sz="1200" dirty="0" err="1" smtClean="0">
                <a:solidFill>
                  <a:schemeClr val="tx1"/>
                </a:solidFill>
                <a:latin typeface="+mj-lt"/>
              </a:rPr>
              <a:t>cd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/m2,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предназначен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для внутреннего использования (</a:t>
            </a:r>
            <a:r>
              <a:rPr lang="ru-RU" sz="1200" dirty="0" err="1">
                <a:solidFill>
                  <a:schemeClr val="tx1"/>
                </a:solidFill>
                <a:latin typeface="+mj-lt"/>
              </a:rPr>
              <a:t>indoor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)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Степень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защиты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ip54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Блок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ЭВМ: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i3,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4Gb DDR3 ОЗУ, 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12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0Gb 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SSD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+mj-lt"/>
              </a:rPr>
              <a:t>Wi-Fi</a:t>
            </a:r>
            <a:endParaRPr lang="ru-RU" sz="1200" dirty="0" smtClean="0">
              <a:solidFill>
                <a:schemeClr val="tx1"/>
              </a:solidFill>
              <a:latin typeface="+mj-lt"/>
              <a:cs typeface="Arial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Стереозвук Аудиоколонки 2x10Вт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Сенсорный экран на 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10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 точек касания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Возможность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управления контентом через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интернет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Электропотребление 250 Вт</a:t>
            </a:r>
            <a:r>
              <a:rPr lang="ru-RU" sz="1200" dirty="0">
                <a:latin typeface="+mj-lt"/>
              </a:rPr>
              <a:t/>
            </a:r>
            <a:br>
              <a:rPr lang="ru-RU" sz="1200" dirty="0">
                <a:latin typeface="+mj-lt"/>
              </a:rPr>
            </a:br>
            <a:endParaRPr lang="ru-RU" sz="1200" dirty="0">
              <a:solidFill>
                <a:schemeClr val="tx1"/>
              </a:solidFill>
              <a:latin typeface="+mj-lt"/>
            </a:endParaRPr>
          </a:p>
          <a:p>
            <a:r>
              <a:rPr lang="ru-RU" sz="1200" b="1" dirty="0">
                <a:latin typeface="+mj-lt"/>
              </a:rPr>
              <a:t>Срок поставки: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3 месяца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+mj-lt"/>
              </a:rPr>
              <a:t>Стоимость экрана: </a:t>
            </a:r>
            <a:endParaRPr lang="ru-RU" sz="1200" b="1" dirty="0" smtClean="0">
              <a:solidFill>
                <a:schemeClr val="tx1"/>
              </a:solidFill>
              <a:latin typeface="+mj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32 дюйма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175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000 </a:t>
            </a:r>
            <a:r>
              <a:rPr lang="ru-RU" sz="1200" dirty="0" err="1">
                <a:solidFill>
                  <a:schemeClr val="tx1"/>
                </a:solidFill>
                <a:latin typeface="+mj-lt"/>
              </a:rPr>
              <a:t>руб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, без НДС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42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дюйма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210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000 руб., без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НДС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46 дюймов 220 000 руб., без НДС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55 дюймов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235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000 руб., без НДС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65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дюймов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305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000 руб., без НДС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75 дюймов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385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000 руб., без НДС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1"/>
              </a:solidFill>
              <a:latin typeface="+mj-lt"/>
            </a:endParaRPr>
          </a:p>
          <a:p>
            <a:r>
              <a:rPr lang="ru-RU" sz="1200" b="1" dirty="0">
                <a:latin typeface="+mj-lt"/>
              </a:rPr>
              <a:t>Функциональные дополнительные опции:</a:t>
            </a:r>
            <a:endParaRPr lang="ru-RU" sz="1200" dirty="0">
              <a:latin typeface="+mj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Возможность подключение 3G маршрутизатора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+ 20 000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рублей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Встроенная </a:t>
            </a:r>
            <a:r>
              <a:rPr lang="ru-RU" sz="1200" dirty="0" err="1">
                <a:solidFill>
                  <a:schemeClr val="tx1"/>
                </a:solidFill>
                <a:latin typeface="+mj-lt"/>
              </a:rPr>
              <a:t>web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-камера 1080р + 10 000 рублей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Блок ЭВМ: i5 (вместо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i3) + 20 000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рублей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590550" y="895350"/>
            <a:ext cx="6851650" cy="3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4"/>
          <p:cNvSpPr/>
          <p:nvPr/>
        </p:nvSpPr>
        <p:spPr>
          <a:xfrm>
            <a:off x="8280400" y="2474913"/>
            <a:ext cx="720725" cy="71913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Rectangle 5"/>
          <p:cNvSpPr/>
          <p:nvPr/>
        </p:nvSpPr>
        <p:spPr>
          <a:xfrm>
            <a:off x="8280400" y="4060825"/>
            <a:ext cx="720725" cy="719138"/>
          </a:xfrm>
          <a:prstGeom prst="rect">
            <a:avLst/>
          </a:prstGeom>
          <a:gradFill>
            <a:gsLst>
              <a:gs pos="0">
                <a:srgbClr val="B31430"/>
              </a:gs>
              <a:gs pos="100000">
                <a:srgbClr val="C9153B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Rectangle 7"/>
          <p:cNvSpPr/>
          <p:nvPr/>
        </p:nvSpPr>
        <p:spPr>
          <a:xfrm>
            <a:off x="8275638" y="3265488"/>
            <a:ext cx="719137" cy="7207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Rectangle 5"/>
          <p:cNvSpPr/>
          <p:nvPr/>
        </p:nvSpPr>
        <p:spPr>
          <a:xfrm>
            <a:off x="8293100" y="5654675"/>
            <a:ext cx="720725" cy="71913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Rectangle 7"/>
          <p:cNvSpPr/>
          <p:nvPr/>
        </p:nvSpPr>
        <p:spPr>
          <a:xfrm>
            <a:off x="8288338" y="4859338"/>
            <a:ext cx="720725" cy="719137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123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261937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34099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4203700"/>
            <a:ext cx="4333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949825"/>
            <a:ext cx="5413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5797550"/>
            <a:ext cx="433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240C1-62D6-404C-977B-FD07096D016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 bwMode="auto">
          <a:xfrm>
            <a:off x="1829650" y="6315075"/>
            <a:ext cx="4459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47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PINA® </a:t>
            </a:r>
            <a:r>
              <a:rPr lang="en-US" b="1" dirty="0"/>
              <a:t>– Personal Interactive Navigation Assistants</a:t>
            </a:r>
            <a:r>
              <a:rPr lang="en-US" dirty="0" smtClean="0">
                <a:latin typeface="+mj-lt"/>
              </a:rPr>
              <a:t> </a:t>
            </a:r>
            <a:endParaRPr lang="ru-RU" dirty="0" smtClean="0">
              <a:latin typeface="+mj-lt"/>
            </a:endParaRPr>
          </a:p>
        </p:txBody>
      </p:sp>
      <p:pic>
        <p:nvPicPr>
          <p:cNvPr id="31" name="Picture 2" descr="D:\Google Диск\Документы\1. Терминал PINA\WM_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91" y="1741488"/>
            <a:ext cx="2138794" cy="354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10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009900"/>
          </a:solidFill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6350"/>
            <a:ext cx="8416925" cy="887413"/>
          </a:xfrm>
        </p:spPr>
        <p:txBody>
          <a:bodyPr/>
          <a:lstStyle/>
          <a:p>
            <a:pPr algn="l" eaLnBrk="1" hangingPunct="1"/>
            <a:r>
              <a:rPr lang="ru-RU" dirty="0" smtClean="0"/>
              <a:t>Фотографии (примеры)</a:t>
            </a:r>
            <a:endParaRPr lang="ru-RU" dirty="0"/>
          </a:p>
        </p:txBody>
      </p:sp>
      <p:pic>
        <p:nvPicPr>
          <p:cNvPr id="410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15075"/>
            <a:ext cx="11652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4"/>
          <p:cNvSpPr/>
          <p:nvPr/>
        </p:nvSpPr>
        <p:spPr>
          <a:xfrm>
            <a:off x="8280400" y="90488"/>
            <a:ext cx="719138" cy="720725"/>
          </a:xfrm>
          <a:prstGeom prst="rect">
            <a:avLst/>
          </a:prstGeom>
          <a:solidFill>
            <a:srgbClr val="2C60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ectangle 5"/>
          <p:cNvSpPr/>
          <p:nvPr/>
        </p:nvSpPr>
        <p:spPr>
          <a:xfrm>
            <a:off x="8280400" y="1685925"/>
            <a:ext cx="719138" cy="720725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ectangle 7"/>
          <p:cNvSpPr/>
          <p:nvPr/>
        </p:nvSpPr>
        <p:spPr>
          <a:xfrm>
            <a:off x="8274050" y="890588"/>
            <a:ext cx="720725" cy="7207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105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10350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1936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88" y="1741488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 flipV="1">
            <a:off x="590550" y="895350"/>
            <a:ext cx="6851650" cy="3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4"/>
          <p:cNvSpPr/>
          <p:nvPr/>
        </p:nvSpPr>
        <p:spPr>
          <a:xfrm>
            <a:off x="8280400" y="2474913"/>
            <a:ext cx="720725" cy="71913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Rectangle 5"/>
          <p:cNvSpPr/>
          <p:nvPr/>
        </p:nvSpPr>
        <p:spPr>
          <a:xfrm>
            <a:off x="8280400" y="4060825"/>
            <a:ext cx="720725" cy="719138"/>
          </a:xfrm>
          <a:prstGeom prst="rect">
            <a:avLst/>
          </a:prstGeom>
          <a:gradFill>
            <a:gsLst>
              <a:gs pos="0">
                <a:srgbClr val="B31430"/>
              </a:gs>
              <a:gs pos="100000">
                <a:srgbClr val="C9153B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Rectangle 7"/>
          <p:cNvSpPr/>
          <p:nvPr/>
        </p:nvSpPr>
        <p:spPr>
          <a:xfrm>
            <a:off x="8275638" y="3265488"/>
            <a:ext cx="719137" cy="7207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Rectangle 5"/>
          <p:cNvSpPr/>
          <p:nvPr/>
        </p:nvSpPr>
        <p:spPr>
          <a:xfrm>
            <a:off x="8293100" y="5654675"/>
            <a:ext cx="720725" cy="71913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Rectangle 7"/>
          <p:cNvSpPr/>
          <p:nvPr/>
        </p:nvSpPr>
        <p:spPr>
          <a:xfrm>
            <a:off x="8288338" y="4859338"/>
            <a:ext cx="720725" cy="719137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123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261937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34099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4203700"/>
            <a:ext cx="4333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949825"/>
            <a:ext cx="5413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5797550"/>
            <a:ext cx="433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240C1-62D6-404C-977B-FD07096D016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 bwMode="auto">
          <a:xfrm>
            <a:off x="1829650" y="6315075"/>
            <a:ext cx="4459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47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PINA® </a:t>
            </a:r>
            <a:r>
              <a:rPr lang="en-US" b="1" dirty="0"/>
              <a:t>– Personal Interactive Navigation Assistants</a:t>
            </a:r>
            <a:r>
              <a:rPr lang="en-US" dirty="0" smtClean="0">
                <a:latin typeface="+mj-lt"/>
              </a:rPr>
              <a:t> </a:t>
            </a:r>
            <a:endParaRPr lang="ru-RU" dirty="0" smtClean="0">
              <a:latin typeface="+mj-lt"/>
            </a:endParaRPr>
          </a:p>
        </p:txBody>
      </p:sp>
      <p:pic>
        <p:nvPicPr>
          <p:cNvPr id="2050" name="Picture 2" descr="D:\Google Диск\PINA\Фотографии видеотерминалов\Навигация_Иннопром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1" y="1046163"/>
            <a:ext cx="3440810" cy="257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Google Диск\PINA\Фотографии видеотерминалов\Фан Фан 2 этаж, эскалатор на 3 этаж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816100"/>
            <a:ext cx="3298825" cy="179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Google Диск\PINA\Фотографии видеотерминалов\Комсомолл Центральный атриум, около лифтов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698875"/>
            <a:ext cx="32988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Google Диск\PINA\Фотографии видеотерминалов\6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7" y="3695700"/>
            <a:ext cx="3425824" cy="216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одзаголовок 2"/>
          <p:cNvSpPr txBox="1">
            <a:spLocks/>
          </p:cNvSpPr>
          <p:nvPr/>
        </p:nvSpPr>
        <p:spPr bwMode="auto">
          <a:xfrm>
            <a:off x="2988565" y="1046163"/>
            <a:ext cx="115481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latin typeface="+mj-lt"/>
              </a:rPr>
              <a:t>Модель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latin typeface="+mj-lt"/>
              </a:rPr>
              <a:t>2019 года</a:t>
            </a: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 bwMode="auto">
          <a:xfrm>
            <a:off x="6287390" y="2831306"/>
            <a:ext cx="115481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Модель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2018 года</a:t>
            </a:r>
          </a:p>
        </p:txBody>
      </p:sp>
    </p:spTree>
    <p:extLst>
      <p:ext uri="{BB962C8B-B14F-4D97-AF65-F5344CB8AC3E}">
        <p14:creationId xmlns:p14="http://schemas.microsoft.com/office/powerpoint/2010/main" val="378130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240C1-62D6-404C-977B-FD07096D016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6" y="-598"/>
            <a:ext cx="9144000" cy="6858000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6350"/>
            <a:ext cx="8416925" cy="887413"/>
          </a:xfrm>
        </p:spPr>
        <p:txBody>
          <a:bodyPr/>
          <a:lstStyle/>
          <a:p>
            <a:pPr algn="l" eaLnBrk="1" hangingPunct="1"/>
            <a:r>
              <a:rPr lang="ru-RU" dirty="0" smtClean="0"/>
              <a:t>Программное обеспечение</a:t>
            </a: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15075"/>
            <a:ext cx="11652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/>
          <p:nvPr/>
        </p:nvSpPr>
        <p:spPr>
          <a:xfrm>
            <a:off x="8280400" y="90488"/>
            <a:ext cx="719138" cy="720725"/>
          </a:xfrm>
          <a:prstGeom prst="rect">
            <a:avLst/>
          </a:prstGeom>
          <a:solidFill>
            <a:srgbClr val="2C60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8280400" y="1685925"/>
            <a:ext cx="719138" cy="720725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8274050" y="890588"/>
            <a:ext cx="720725" cy="7207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10350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1936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88" y="1741488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/>
          <p:nvPr/>
        </p:nvSpPr>
        <p:spPr>
          <a:xfrm>
            <a:off x="8280400" y="2474913"/>
            <a:ext cx="720725" cy="71913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8280400" y="4060825"/>
            <a:ext cx="720725" cy="719138"/>
          </a:xfrm>
          <a:prstGeom prst="rect">
            <a:avLst/>
          </a:prstGeom>
          <a:gradFill>
            <a:gsLst>
              <a:gs pos="0">
                <a:srgbClr val="B31430"/>
              </a:gs>
              <a:gs pos="100000">
                <a:srgbClr val="C9153B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8275638" y="3265488"/>
            <a:ext cx="719137" cy="7207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Rectangle 5"/>
          <p:cNvSpPr/>
          <p:nvPr/>
        </p:nvSpPr>
        <p:spPr>
          <a:xfrm>
            <a:off x="8293100" y="5654675"/>
            <a:ext cx="720725" cy="719138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ectangle 7"/>
          <p:cNvSpPr/>
          <p:nvPr/>
        </p:nvSpPr>
        <p:spPr>
          <a:xfrm>
            <a:off x="8288338" y="4859338"/>
            <a:ext cx="720725" cy="719137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261937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34099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4203700"/>
            <a:ext cx="4333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949825"/>
            <a:ext cx="5413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5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5797550"/>
            <a:ext cx="433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Номер слайда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53B240C1-62D6-404C-977B-FD07096D016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90551" y="1026547"/>
            <a:ext cx="4093592" cy="5152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latin typeface="+mj-lt"/>
              </a:rPr>
              <a:t>ПО запатентовано, состоит из следующих модулей:</a:t>
            </a:r>
          </a:p>
          <a:p>
            <a:pPr marL="354013" lvl="1" indent="-171450">
              <a:buFont typeface="Arial" pitchFamily="34" charset="0"/>
              <a:buChar char="•"/>
            </a:pPr>
            <a:r>
              <a:rPr lang="en-US" sz="1000" b="1" dirty="0" smtClean="0"/>
              <a:t>PINA PLAYER</a:t>
            </a:r>
            <a:r>
              <a:rPr lang="ru-RU" sz="1000" b="1" dirty="0" smtClean="0"/>
              <a:t> </a:t>
            </a:r>
            <a:r>
              <a:rPr lang="en-US" sz="1000" dirty="0" smtClean="0"/>
              <a:t>-</a:t>
            </a:r>
            <a:r>
              <a:rPr lang="ru-RU" sz="1000" dirty="0" smtClean="0"/>
              <a:t> визуальный интерфейс для пользователей навигационными видеостендами</a:t>
            </a:r>
            <a:endParaRPr lang="en-US" sz="1000" dirty="0" smtClean="0"/>
          </a:p>
          <a:p>
            <a:pPr marL="354013" lvl="1" indent="-171450">
              <a:buFont typeface="Arial" pitchFamily="34" charset="0"/>
              <a:buChar char="•"/>
            </a:pPr>
            <a:r>
              <a:rPr lang="en-US" sz="1000" b="1" dirty="0" smtClean="0"/>
              <a:t>PINA CONTENT MANAGER</a:t>
            </a:r>
            <a:r>
              <a:rPr lang="ru-RU" sz="1000" b="1" dirty="0" smtClean="0"/>
              <a:t> </a:t>
            </a:r>
            <a:r>
              <a:rPr lang="ru-RU" sz="1000" dirty="0" smtClean="0"/>
              <a:t>- управление контентом, сбор </a:t>
            </a:r>
            <a:r>
              <a:rPr lang="ru-RU" sz="1000" dirty="0"/>
              <a:t>и анализа статистики, </a:t>
            </a:r>
            <a:r>
              <a:rPr lang="ru-RU" sz="1000" dirty="0" smtClean="0"/>
              <a:t>отправка </a:t>
            </a:r>
            <a:r>
              <a:rPr lang="ru-RU" sz="1000" dirty="0"/>
              <a:t>уведомлений </a:t>
            </a:r>
            <a:r>
              <a:rPr lang="ru-RU" sz="1000" dirty="0" smtClean="0"/>
              <a:t>об </a:t>
            </a:r>
            <a:r>
              <a:rPr lang="ru-RU" sz="1000" dirty="0"/>
              <a:t>ошибках, </a:t>
            </a:r>
            <a:r>
              <a:rPr lang="ru-RU" sz="1000" dirty="0" smtClean="0"/>
              <a:t>контроль работы видеостендов</a:t>
            </a:r>
            <a:endParaRPr lang="en-US" sz="1000" dirty="0" smtClean="0"/>
          </a:p>
          <a:p>
            <a:pPr marL="354013" lvl="1" indent="-171450">
              <a:buFont typeface="Arial" pitchFamily="34" charset="0"/>
              <a:buChar char="•"/>
            </a:pPr>
            <a:r>
              <a:rPr lang="en-US" sz="1000" b="1" dirty="0" smtClean="0"/>
              <a:t>PINA SUPPORT</a:t>
            </a:r>
            <a:r>
              <a:rPr lang="en-US" sz="1000" dirty="0" smtClean="0"/>
              <a:t> - </a:t>
            </a:r>
            <a:r>
              <a:rPr lang="ru-RU" sz="1000" dirty="0" smtClean="0"/>
              <a:t>вспомогательная программа, выполняющая </a:t>
            </a:r>
            <a:r>
              <a:rPr lang="ru-RU" sz="1000" dirty="0"/>
              <a:t>функции слежения за ошибками на терминале и их устранения, обмена информацией между PINA </a:t>
            </a:r>
            <a:r>
              <a:rPr lang="ru-RU" sz="1000" dirty="0" err="1"/>
              <a:t>Player</a:t>
            </a:r>
            <a:r>
              <a:rPr lang="ru-RU" sz="1000" dirty="0"/>
              <a:t> и PINA </a:t>
            </a:r>
            <a:r>
              <a:rPr lang="ru-RU" sz="1000" dirty="0" err="1"/>
              <a:t>Content</a:t>
            </a:r>
            <a:r>
              <a:rPr lang="ru-RU" sz="1000" dirty="0"/>
              <a:t> </a:t>
            </a:r>
            <a:r>
              <a:rPr lang="ru-RU" sz="1000" dirty="0" err="1"/>
              <a:t>Manager</a:t>
            </a:r>
            <a:r>
              <a:rPr lang="ru-RU" sz="1000" dirty="0"/>
              <a:t>, управления </a:t>
            </a:r>
            <a:r>
              <a:rPr lang="ru-RU" sz="1000" dirty="0" smtClean="0"/>
              <a:t>питанием </a:t>
            </a:r>
            <a:r>
              <a:rPr lang="ru-RU" sz="1000" dirty="0"/>
              <a:t>терминала, управления периферийным оборудованием (3G модем и т.п</a:t>
            </a:r>
            <a:r>
              <a:rPr lang="ru-RU" sz="1000" dirty="0" smtClean="0"/>
              <a:t>.)</a:t>
            </a:r>
          </a:p>
          <a:p>
            <a:pPr marL="354013" lvl="1" indent="-171450">
              <a:buFont typeface="Arial" pitchFamily="34" charset="0"/>
              <a:buChar char="•"/>
            </a:pPr>
            <a:r>
              <a:rPr lang="en-US" sz="1000" b="1" dirty="0" smtClean="0"/>
              <a:t>PINA Client</a:t>
            </a:r>
            <a:r>
              <a:rPr lang="ru-RU" sz="1000" dirty="0" smtClean="0"/>
              <a:t> – проходит </a:t>
            </a:r>
            <a:r>
              <a:rPr lang="en-US" sz="1000" dirty="0" smtClean="0"/>
              <a:t>beta</a:t>
            </a:r>
            <a:r>
              <a:rPr lang="ru-RU" sz="1000" dirty="0" smtClean="0"/>
              <a:t>-тестирование. Модуль будет позволять рекламодателям размещать свой контент сразу в сети терминалов, </a:t>
            </a:r>
            <a:r>
              <a:rPr lang="ru-RU" sz="1000" dirty="0" err="1" smtClean="0"/>
              <a:t>таргетируя</a:t>
            </a:r>
            <a:r>
              <a:rPr lang="ru-RU" sz="1000" dirty="0" smtClean="0"/>
              <a:t> его по времени, местам, площадкам, городам, регионам и т.п., формировать отчёты и акты, просматривать статистику, оплачивать услуги и т.д.</a:t>
            </a:r>
            <a:endParaRPr lang="en-US" sz="1000" dirty="0" smtClean="0"/>
          </a:p>
          <a:p>
            <a:r>
              <a:rPr lang="ru-RU" sz="1400" dirty="0">
                <a:latin typeface="+mj-lt"/>
              </a:rPr>
              <a:t>П</a:t>
            </a:r>
            <a:r>
              <a:rPr lang="ru-RU" sz="1400" dirty="0" smtClean="0">
                <a:latin typeface="+mj-lt"/>
              </a:rPr>
              <a:t>оказатели и функции программного обеспечения:</a:t>
            </a:r>
          </a:p>
          <a:p>
            <a:pPr marL="171450" indent="-171450">
              <a:buFontTx/>
              <a:buChar char="-"/>
            </a:pPr>
            <a:r>
              <a:rPr lang="ru-RU" sz="1000" dirty="0" smtClean="0"/>
              <a:t>время</a:t>
            </a:r>
            <a:r>
              <a:rPr lang="ru-RU" sz="1000" dirty="0"/>
              <a:t>, затрачиваемое на разработку системы навигации для объекта – от 4 до 8 часов с момента получения схем объекта и списка арендаторов (в зависимости от качества </a:t>
            </a:r>
            <a:r>
              <a:rPr lang="ru-RU" sz="1000" dirty="0" smtClean="0"/>
              <a:t>схем)</a:t>
            </a:r>
          </a:p>
          <a:p>
            <a:pPr marL="171450" indent="-171450">
              <a:buFontTx/>
              <a:buChar char="-"/>
            </a:pPr>
            <a:r>
              <a:rPr lang="ru-RU" sz="1000" dirty="0" smtClean="0"/>
              <a:t>время</a:t>
            </a:r>
            <a:r>
              <a:rPr lang="ru-RU" sz="1000" dirty="0"/>
              <a:t>, затрачиваемое на обновление информации на карте и в списке - от 2-х минут до 20 (в зависимости от объема вносимых </a:t>
            </a:r>
            <a:r>
              <a:rPr lang="ru-RU" sz="1000" dirty="0" smtClean="0"/>
              <a:t>изменений)</a:t>
            </a:r>
            <a:endParaRPr lang="ru-RU" sz="1000" dirty="0"/>
          </a:p>
          <a:p>
            <a:pPr marL="171450" indent="-171450">
              <a:buFontTx/>
              <a:buChar char="-"/>
            </a:pPr>
            <a:r>
              <a:rPr lang="ru-RU" sz="1000" dirty="0" smtClean="0"/>
              <a:t>время</a:t>
            </a:r>
            <a:r>
              <a:rPr lang="ru-RU" sz="1000" dirty="0"/>
              <a:t>, затрачиваемое на размещение готового рекламного ролика/баннера - 5 минут </a:t>
            </a:r>
          </a:p>
          <a:p>
            <a:pPr marL="171450" indent="-171450">
              <a:buFontTx/>
              <a:buChar char="-"/>
            </a:pPr>
            <a:r>
              <a:rPr lang="ru-RU" sz="1000" dirty="0" smtClean="0"/>
              <a:t>время </a:t>
            </a:r>
            <a:r>
              <a:rPr lang="ru-RU" sz="1000" dirty="0"/>
              <a:t>восстановления работы терминала после критической ошибки (аварийное отключение питания) - не более 3-х </a:t>
            </a:r>
            <a:r>
              <a:rPr lang="ru-RU" sz="1000" dirty="0" smtClean="0"/>
              <a:t>часов.</a:t>
            </a:r>
          </a:p>
          <a:p>
            <a:pPr marL="171450" indent="-171450">
              <a:buFontTx/>
              <a:buChar char="-"/>
            </a:pPr>
            <a:r>
              <a:rPr lang="ru-RU" sz="1000" dirty="0" smtClean="0"/>
              <a:t>время </a:t>
            </a:r>
            <a:r>
              <a:rPr lang="ru-RU" sz="1000" dirty="0"/>
              <a:t>автоматического восстановления после сбоя - от 1 до 5 </a:t>
            </a:r>
            <a:r>
              <a:rPr lang="ru-RU" sz="1000" dirty="0" smtClean="0"/>
              <a:t>минут</a:t>
            </a:r>
            <a:endParaRPr lang="en-US" sz="1000" dirty="0"/>
          </a:p>
          <a:p>
            <a:pPr marL="171450" indent="-171450">
              <a:buFontTx/>
              <a:buChar char="-"/>
            </a:pPr>
            <a:r>
              <a:rPr lang="ru-RU" sz="1000" dirty="0" smtClean="0"/>
              <a:t>режим </a:t>
            </a:r>
            <a:r>
              <a:rPr lang="ru-RU" sz="1000" dirty="0"/>
              <a:t>энергосбережения и ресурсосбережения экрана в ночные </a:t>
            </a:r>
            <a:r>
              <a:rPr lang="ru-RU" sz="1000" dirty="0" smtClean="0"/>
              <a:t>часы для </a:t>
            </a:r>
            <a:r>
              <a:rPr lang="ru-RU" sz="1000" dirty="0"/>
              <a:t>увеличение срока службы </a:t>
            </a:r>
            <a:r>
              <a:rPr lang="ru-RU" sz="1000" dirty="0" smtClean="0"/>
              <a:t>оборудования.</a:t>
            </a:r>
            <a:endParaRPr lang="en-US" sz="1000" dirty="0" smtClean="0"/>
          </a:p>
          <a:p>
            <a:pPr marL="171450" indent="-171450">
              <a:buFontTx/>
              <a:buChar char="-"/>
            </a:pPr>
            <a:r>
              <a:rPr lang="ru-RU" sz="1000" dirty="0" smtClean="0"/>
              <a:t>самодиагностика </a:t>
            </a:r>
            <a:r>
              <a:rPr lang="ru-RU" sz="1000" dirty="0"/>
              <a:t>периферийных устройств и </a:t>
            </a:r>
            <a:r>
              <a:rPr lang="ru-RU" sz="1000" dirty="0" smtClean="0"/>
              <a:t>автоматическое устранение ошибок.</a:t>
            </a:r>
            <a:endParaRPr lang="ru-RU" sz="1000" dirty="0"/>
          </a:p>
          <a:p>
            <a:pPr marL="171450" indent="-171450">
              <a:buFontTx/>
              <a:buChar char="-"/>
            </a:pPr>
            <a:endParaRPr lang="ru-RU" sz="1000" dirty="0"/>
          </a:p>
          <a:p>
            <a:endParaRPr lang="ru-RU" sz="1000" dirty="0"/>
          </a:p>
        </p:txBody>
      </p:sp>
      <p:pic>
        <p:nvPicPr>
          <p:cNvPr id="33" name="Picture 2" descr="http://pina.su/docs/Certificate%20201361295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696" y="1035050"/>
            <a:ext cx="15282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pina.su/docs/Certificate%20201361295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416" y="2256633"/>
            <a:ext cx="15282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://pina.su/docs/Certificate%20201361287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371" y="3499626"/>
            <a:ext cx="15282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590550" y="898525"/>
            <a:ext cx="68564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одзаголовок 2"/>
          <p:cNvSpPr txBox="1">
            <a:spLocks/>
          </p:cNvSpPr>
          <p:nvPr/>
        </p:nvSpPr>
        <p:spPr bwMode="auto">
          <a:xfrm>
            <a:off x="1829650" y="6315075"/>
            <a:ext cx="4459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47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PINA® </a:t>
            </a:r>
            <a:r>
              <a:rPr lang="en-US" b="1" dirty="0"/>
              <a:t>– Personal Interactive Navigation Assistants</a:t>
            </a:r>
            <a:r>
              <a:rPr lang="en-US" dirty="0" smtClean="0">
                <a:latin typeface="+mj-lt"/>
              </a:rPr>
              <a:t> </a:t>
            </a:r>
            <a:endParaRPr lang="ru-RU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78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йСтиль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1605</Words>
  <Application>Microsoft Office PowerPoint</Application>
  <PresentationFormat>Экран (4:3)</PresentationFormat>
  <Paragraphs>293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Wingdings</vt:lpstr>
      <vt:lpstr>Тема Office</vt:lpstr>
      <vt:lpstr>Сенсорные интерактивные видеостенды и технологии PINA</vt:lpstr>
      <vt:lpstr>О компании PINA</vt:lpstr>
      <vt:lpstr>Интерфейс видеостенда PINA</vt:lpstr>
      <vt:lpstr>РЕФЕРЕНС – ЛИСТ (ИНТЕРФЕЙСЫ И НАВИГАЦИИ ДЛЯ ОБЪЕКТОВ)</vt:lpstr>
      <vt:lpstr>Сенсорный видеостенд FHD</vt:lpstr>
      <vt:lpstr>Сенсорный видеостенд 55 дюймов FHD</vt:lpstr>
      <vt:lpstr>Сенсорный навесной экран FHD</vt:lpstr>
      <vt:lpstr>Фотографии (примеры)</vt:lpstr>
      <vt:lpstr>Программное обеспечение</vt:lpstr>
      <vt:lpstr>Возможности программного обеспечения</vt:lpstr>
      <vt:lpstr>Техническое обслуживание</vt:lpstr>
      <vt:lpstr>Преимущества компании PINA</vt:lpstr>
      <vt:lpstr>ПАРТНЕРЫ И КЛИЕНТЫ КОМПАНИИ PINA</vt:lpstr>
      <vt:lpstr>Контакты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Интерактивные видеотерминалы PINA</dc:title>
  <dc:creator>PINA</dc:creator>
  <cp:lastModifiedBy>Данила Кирьянов</cp:lastModifiedBy>
  <cp:revision>198</cp:revision>
  <dcterms:created xsi:type="dcterms:W3CDTF">2012-10-07T09:28:49Z</dcterms:created>
  <dcterms:modified xsi:type="dcterms:W3CDTF">2020-02-06T07:12:54Z</dcterms:modified>
</cp:coreProperties>
</file>